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</p:sldMasterIdLst>
  <p:notesMasterIdLst>
    <p:notesMasterId r:id="rId13"/>
  </p:notesMasterIdLst>
  <p:handoutMasterIdLst>
    <p:handoutMasterId r:id="rId49"/>
  </p:handoutMasterIdLst>
  <p:sldIdLst>
    <p:sldId id="257" r:id="rId12"/>
    <p:sldId id="26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270" r:id="rId48"/>
  </p:sldIdLst>
  <p:sldSz cx="12192000" cy="6858000"/>
  <p:notesSz cx="7010400" cy="9296400"/>
  <p:embeddedFontLst>
    <p:embeddedFont>
      <p:font typeface="微软雅黑" panose="020B0503020204020204" pitchFamily="34" charset="-122"/>
      <p:regular r:id="rId53"/>
    </p:embeddedFont>
    <p:embeddedFont>
      <p:font typeface="Huawei Sans" panose="020C0503030203020204" pitchFamily="34" charset="0"/>
      <p:regular r:id="rId54"/>
    </p:embeddedFont>
    <p:embeddedFont>
      <p:font typeface="方正兰亭黑简体" panose="02000000000000000000" pitchFamily="2" charset="-122"/>
      <p:regular r:id="rId55"/>
    </p:embeddedFont>
    <p:embeddedFont>
      <p:font typeface="等线" panose="02010600030101010101" charset="-122"/>
      <p:regular r:id="rId56"/>
    </p:embeddedFont>
    <p:embeddedFont>
      <p:font typeface="Calibri" panose="020F0502020204030204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BEBEB"/>
    <a:srgbClr val="151515"/>
    <a:srgbClr val="C7000B"/>
    <a:srgbClr val="575756"/>
    <a:srgbClr val="FFFFFF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03" d="100"/>
          <a:sy n="103" d="100"/>
        </p:scale>
        <p:origin x="72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2640" y="64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0" Type="http://schemas.openxmlformats.org/officeDocument/2006/relationships/font" Target="fonts/font8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</a:fld>
            <a:endParaRPr lang="en-US" dirty="0">
              <a:latin typeface="Huawei Sans" panose="020C0503030203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9705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39750" indent="-179705" algn="l" defTabSz="1219200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899795" indent="-179705" algn="l" defTabSz="1219200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59840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19885" indent="-179705" algn="l" defTabSz="1219200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BAC5458-9D8F-496A-8CA9-D1357EC7E62C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BAC5458-9D8F-496A-8CA9-D1357EC7E62C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BAC5458-9D8F-496A-8CA9-D1357EC7E62C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E11A6BF-B02B-4178-B152-462194CF591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同时，在卷积层中通常我们还会采用激活函数进行非线性变换，常用的激活函数有。。。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E11A6BF-B02B-4178-B152-462194CF591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3765">
              <a:lnSpc>
                <a:spcPts val="3440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/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/>
                <a:gridCol w="1967450"/>
                <a:gridCol w="3023155"/>
                <a:gridCol w="2084624"/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/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/>
                <a:gridCol w="1967450"/>
                <a:gridCol w="3023155"/>
                <a:gridCol w="2067692"/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  <a:endParaRPr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  <a:endParaRPr lang="zh-CN" altLang="en-US" dirty="0"/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8227" tIns="39112" rIns="78227" bIns="39112" anchor="ctr"/>
          <a:lstStyle/>
          <a:p>
            <a:pPr algn="l" defTabSz="1001395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500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  <a:endParaRPr lang="zh-CN" altLang="en-US" sz="3500" b="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4000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  <a:endParaRPr lang="zh-CN" altLang="en-US" sz="4000" i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  <a:endParaRPr lang="zh-CN" altLang="en-US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  <a:endParaRPr lang="zh-CN" altLang="en-US" dirty="0"/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  <a:endParaRPr lang="zh-CN" altLang="en-US" dirty="0"/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  <a:endParaRPr lang="zh-CN" altLang="en-US" dirty="0"/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200" marR="0" indent="-457200" algn="just" defTabSz="801370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4050" lvl="1" indent="-457200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/>
          <p:cNvCxnSpPr/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/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395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  <a:endParaRPr lang="zh-CN" altLang="en-US" dirty="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/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/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  <a:endParaRPr lang="en-US" sz="975" b="0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</a:fld>
            <a:endParaRPr lang="en-US" sz="975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/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iming>
    <p:tnLst>
      <p:par>
        <p:cTn id="1" dur="indefinite" restart="never" nodeType="tmRoot"/>
      </p:par>
    </p:tnLst>
  </p:timing>
  <p:txStyles>
    <p:titleStyle>
      <a:lvl1pPr algn="l" defTabSz="913765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60" indent="-302260" algn="l" defTabSz="913765" rtl="0" eaLnBrk="1" fontAlgn="ctr" latinLnBrk="0" hangingPunct="1">
        <a:lnSpc>
          <a:spcPct val="140000"/>
        </a:lnSpc>
        <a:spcBef>
          <a:spcPts val="790"/>
        </a:spcBef>
        <a:buSzPct val="50000"/>
        <a:buFont typeface="Wingdings" panose="05000000000000000000" pitchFamily="2" charset="2"/>
        <a:buChar char="l"/>
        <a:defRPr sz="22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685" indent="-252095" algn="l" defTabSz="913765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35" indent="-201295" algn="l" defTabSz="913765" rtl="0" eaLnBrk="1" fontAlgn="ctr" latinLnBrk="0" hangingPunct="1">
        <a:lnSpc>
          <a:spcPct val="140000"/>
        </a:lnSpc>
        <a:spcBef>
          <a:spcPts val="650"/>
        </a:spcBef>
        <a:buClrTx/>
        <a:buSzPct val="50000"/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540" indent="-198120" algn="l" defTabSz="913765" rtl="0" eaLnBrk="1" fontAlgn="ctr" latinLnBrk="0" hangingPunct="1">
        <a:lnSpc>
          <a:spcPct val="140000"/>
        </a:lnSpc>
        <a:spcBef>
          <a:spcPts val="575"/>
        </a:spcBef>
        <a:buFont typeface="Huawei Sans" panose="020C0503030203020204" pitchFamily="34" charset="0"/>
        <a:buChar char="−"/>
        <a:defRPr sz="16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765" indent="-201295" algn="l" defTabSz="913765" rtl="0" eaLnBrk="1" fontAlgn="ctr" latinLnBrk="0" hangingPunct="1">
        <a:lnSpc>
          <a:spcPct val="140000"/>
        </a:lnSpc>
        <a:spcBef>
          <a:spcPts val="575"/>
        </a:spcBef>
        <a:buFont typeface="Huawei Sans" panose="020C0503030203020204" pitchFamily="34" charset="0"/>
        <a:buChar char="~"/>
        <a:defRPr sz="140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/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Placeholder 1"/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1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/>
          <p:cNvSpPr txBox="1"/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indent="0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indent="0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indent="0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040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85672" y="2625390"/>
            <a:ext cx="1962556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GIF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hyperlink" Target="https://www.mindspore.cn/evangelist" TargetMode="External"/><Relationship Id="rId1" Type="http://schemas.openxmlformats.org/officeDocument/2006/relationships/hyperlink" Target="https://gitee.com/mindspore/communit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sym typeface="Huawei Sans" panose="020C0503030203020204" pitchFamily="34" charset="0"/>
              </a:rPr>
              <a:t>开发实践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代码实例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8891" y="953801"/>
            <a:ext cx="5879053" cy="57224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os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ms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mindspore.context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context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mindspore.dataset.transforms.c_transforms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mindspore.dataset.transforms.vision.c_transforms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CV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from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from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from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mindspore.train.callback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import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LossMonitor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context.set_context(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=context.GRAPH_MODE,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device_target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'Ascend'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6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create_dataset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(data_dir, training=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batch_size=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resize=(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),</a:t>
            </a:r>
            <a:r>
              <a:rPr lang="en-US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rescale=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255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*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0.3081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), shift=-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0.1307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0.3081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buffer_size=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64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data_train = os.path.join(data_dir, 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'train'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data_test = os.path.join(data_dir, 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'test'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 = ms.dataset.MnistDataset(data_train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if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training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else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data_test)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 = ds.map(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input_columns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"image"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=[CV.Resize(resize), CV.Rescale(rescale, shift), CV.HWC2CHW()])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 = ds.map(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input_columns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"label"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=C.TypeCast(ms.int32))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 = ds.shuffle(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buffer_size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=buffer_size).batch(batch_size,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drop_remainder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6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LeNet5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(nn.Cell):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6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(LeNet5,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6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 = nn.Conv2d(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pad_mode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'valid'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.conv2 = nn.Conv2d(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16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pad_mode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'valid'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 = nn.ReLU()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 = nn.MaxPool2d(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.flatten = nn.Flatten()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 = nn.Dense(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400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120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.fc2 = nn.Dense(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120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84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.fc3 = nn.Dense(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84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10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6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.conv2(x))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.flatten(x)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.fc2(x)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6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.fc3(x)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6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(data_dir, lr=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0.01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momentum=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0.9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num_epochs=</a:t>
            </a:r>
            <a:r>
              <a:rPr lang="zh-CN" altLang="zh-CN" sz="6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ds_train = create_dataset(data_dir)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ds_eval = create_dataset(data_dir,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training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net = LeNet5()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 = nn.loss.SoftmaxCrossEntropyWithLogits(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is_grad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sparse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reduction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'mean'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opt = nn.Momentum(net.trainable_params(), lr, momentum)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loss_cb = LossMonitor(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per_print_times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=ds_train.get_dataset_size())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model = Model(net, loss, opt,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={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'loss'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})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model.train(num_epochs, ds_train,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callbacks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=[loss_cb],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dataset_sink_mode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metrics = model.eval(ds_eval, </a:t>
            </a:r>
            <a:r>
              <a:rPr lang="zh-CN" altLang="zh-CN" sz="6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dataset_sink_mode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6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6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6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'Metrics:'</a:t>
            </a:r>
            <a:r>
              <a:rPr lang="zh-CN" altLang="zh-CN" sz="6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metrics)</a:t>
            </a:r>
            <a:endParaRPr lang="zh-CN" altLang="zh-CN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28890" y="1012616"/>
            <a:ext cx="5879054" cy="93419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28891" y="2188353"/>
            <a:ext cx="5879053" cy="95763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28891" y="3190818"/>
            <a:ext cx="5879053" cy="215222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28891" y="5382791"/>
            <a:ext cx="5879053" cy="126826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28891" y="2009455"/>
            <a:ext cx="5879053" cy="13406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07944" y="1327800"/>
            <a:ext cx="4857393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导入标准库、第三方库和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MindSpore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模块。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07944" y="1898619"/>
            <a:ext cx="4857393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设置上下文：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GRAPH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模式、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Ascend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设备。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07944" y="2511411"/>
            <a:ext cx="4857393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数据处理：数据集加载、缩放、归一化、格式转换、洗牌、批标准化。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07944" y="4113100"/>
            <a:ext cx="4857393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模型定义：算子初始化（参数设置），网络构建。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07944" y="5863092"/>
            <a:ext cx="4857393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模型训练和验证：实例化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net, loss, optimizer,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loss_monitor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，调用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接口进行训练和验证。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ym typeface="Huawei Sans" panose="020C0503030203020204" pitchFamily="34" charset="0"/>
              </a:rPr>
              <a:t>数据处理</a:t>
            </a:r>
            <a:endParaRPr lang="zh-CN" altLang="en-US" dirty="0" smtClean="0"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定义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数据处理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Pipeline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891" y="1484794"/>
            <a:ext cx="10736446" cy="3830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数据是深度学习的基础，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高质量的</a:t>
            </a: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数据输入会在整个深度神经网络中起到积极作用。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在训练开始之前，由于数据量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有</a:t>
            </a: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限，或者为了得到更好的结果，通常需要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进行</a:t>
            </a: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数据处理与数据增强，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以</a:t>
            </a:r>
            <a:r>
              <a:rPr lang="zh-CN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获得能使网络受益的数据输入。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数据经过处理和增强，像流经管道的水一样源源不断的流向训练系统。</a:t>
            </a:r>
            <a:endParaRPr lang="zh-CN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5066" y="3436114"/>
            <a:ext cx="10064095" cy="933285"/>
            <a:chOff x="629636" y="3496632"/>
            <a:chExt cx="10068026" cy="933650"/>
          </a:xfrm>
        </p:grpSpPr>
        <p:sp>
          <p:nvSpPr>
            <p:cNvPr id="8" name="椭圆 7"/>
            <p:cNvSpPr/>
            <p:nvPr/>
          </p:nvSpPr>
          <p:spPr>
            <a:xfrm>
              <a:off x="629636" y="3496632"/>
              <a:ext cx="1559293" cy="933650"/>
            </a:xfrm>
            <a:prstGeom prst="ellipse">
              <a:avLst/>
            </a:prstGeom>
            <a:solidFill>
              <a:srgbClr val="F8B53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zh-CN" altLang="en-US" sz="18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Courier New" panose="02070309020205020404" pitchFamily="49" charset="0"/>
                  <a:sym typeface="Huawei Sans" panose="020C0503030203020204" pitchFamily="34" charset="0"/>
                </a:rPr>
                <a:t>加载</a:t>
              </a:r>
              <a:endParaRPr lang="zh-CN" altLang="en-US" sz="18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Courier New" panose="02070309020205020404" pitchFamily="49" charset="0"/>
                <a:sym typeface="Huawei Sans" panose="020C0503030203020204" pitchFamily="34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756819" y="3496632"/>
              <a:ext cx="1559293" cy="933650"/>
            </a:xfrm>
            <a:prstGeom prst="ellipse">
              <a:avLst/>
            </a:prstGeom>
            <a:solidFill>
              <a:srgbClr val="F8B53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8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Courier New" panose="02070309020205020404" pitchFamily="49" charset="0"/>
                  <a:sym typeface="Huawei Sans" panose="020C0503030203020204" pitchFamily="34" charset="0"/>
                </a:rPr>
                <a:t>shuffle</a:t>
              </a:r>
              <a:endParaRPr lang="zh-CN" altLang="en-US" sz="18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Courier New" panose="02070309020205020404" pitchFamily="49" charset="0"/>
                <a:sym typeface="Huawei Sans" panose="020C0503030203020204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884002" y="3496632"/>
              <a:ext cx="1559293" cy="933650"/>
            </a:xfrm>
            <a:prstGeom prst="ellipse">
              <a:avLst/>
            </a:prstGeom>
            <a:solidFill>
              <a:srgbClr val="F8B53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8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Courier New" panose="02070309020205020404" pitchFamily="49" charset="0"/>
                  <a:sym typeface="Huawei Sans" panose="020C0503030203020204" pitchFamily="34" charset="0"/>
                </a:rPr>
                <a:t>map</a:t>
              </a:r>
              <a:endParaRPr lang="zh-CN" altLang="en-US" sz="18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Courier New" panose="02070309020205020404" pitchFamily="49" charset="0"/>
                <a:sym typeface="Huawei Sans" panose="020C0503030203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91935" y="3496632"/>
              <a:ext cx="1559293" cy="933650"/>
            </a:xfrm>
            <a:prstGeom prst="ellipse">
              <a:avLst/>
            </a:prstGeom>
            <a:solidFill>
              <a:srgbClr val="F8B53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8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Courier New" panose="02070309020205020404" pitchFamily="49" charset="0"/>
                  <a:sym typeface="Huawei Sans" panose="020C0503030203020204" pitchFamily="34" charset="0"/>
                </a:rPr>
                <a:t>batch</a:t>
              </a:r>
              <a:endParaRPr lang="zh-CN" altLang="en-US" sz="18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Courier New" panose="02070309020205020404" pitchFamily="49" charset="0"/>
                <a:sym typeface="Huawei Sans" panose="020C0503030203020204" pitchFamily="34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9138369" y="3496632"/>
              <a:ext cx="1559293" cy="933650"/>
            </a:xfrm>
            <a:prstGeom prst="ellipse">
              <a:avLst/>
            </a:prstGeom>
            <a:solidFill>
              <a:srgbClr val="F8B53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altLang="zh-CN" sz="1800" dirty="0">
                  <a:solidFill>
                    <a:srgbClr val="000000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Courier New" panose="02070309020205020404" pitchFamily="49" charset="0"/>
                  <a:sym typeface="Huawei Sans" panose="020C0503030203020204" pitchFamily="34" charset="0"/>
                </a:rPr>
                <a:t>repeat</a:t>
              </a:r>
              <a:endParaRPr lang="zh-CN" altLang="en-US" sz="18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Courier New" panose="02070309020205020404" pitchFamily="49" charset="0"/>
                <a:sym typeface="Huawei Sans" panose="020C0503030203020204" pitchFamily="34" charset="0"/>
              </a:endParaRPr>
            </a:p>
          </p:txBody>
        </p:sp>
        <p:cxnSp>
          <p:nvCxnSpPr>
            <p:cNvPr id="13" name="直接箭头连接符 12"/>
            <p:cNvCxnSpPr>
              <a:stCxn id="8" idx="6"/>
              <a:endCxn id="9" idx="2"/>
            </p:cNvCxnSpPr>
            <p:nvPr/>
          </p:nvCxnSpPr>
          <p:spPr>
            <a:xfrm>
              <a:off x="2188929" y="3963457"/>
              <a:ext cx="567890" cy="0"/>
            </a:xfrm>
            <a:prstGeom prst="straightConnector1">
              <a:avLst/>
            </a:prstGeom>
            <a:ln w="76200">
              <a:solidFill>
                <a:srgbClr val="F08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6"/>
              <a:endCxn id="10" idx="2"/>
            </p:cNvCxnSpPr>
            <p:nvPr/>
          </p:nvCxnSpPr>
          <p:spPr>
            <a:xfrm>
              <a:off x="4316112" y="3963457"/>
              <a:ext cx="567890" cy="0"/>
            </a:xfrm>
            <a:prstGeom prst="straightConnector1">
              <a:avLst/>
            </a:prstGeom>
            <a:ln w="76200">
              <a:solidFill>
                <a:srgbClr val="F08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0" idx="6"/>
              <a:endCxn id="11" idx="2"/>
            </p:cNvCxnSpPr>
            <p:nvPr/>
          </p:nvCxnSpPr>
          <p:spPr>
            <a:xfrm>
              <a:off x="6443295" y="3963457"/>
              <a:ext cx="548640" cy="0"/>
            </a:xfrm>
            <a:prstGeom prst="straightConnector1">
              <a:avLst/>
            </a:prstGeom>
            <a:ln w="76200">
              <a:solidFill>
                <a:srgbClr val="F08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1" idx="6"/>
              <a:endCxn id="12" idx="2"/>
            </p:cNvCxnSpPr>
            <p:nvPr/>
          </p:nvCxnSpPr>
          <p:spPr>
            <a:xfrm>
              <a:off x="8551228" y="3963457"/>
              <a:ext cx="587141" cy="0"/>
            </a:xfrm>
            <a:prstGeom prst="straightConnector1">
              <a:avLst/>
            </a:prstGeom>
            <a:ln w="76200">
              <a:solidFill>
                <a:srgbClr val="F08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加载数据集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28891" y="1450860"/>
          <a:ext cx="10736446" cy="433052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407368"/>
                <a:gridCol w="8329078"/>
              </a:tblGrid>
              <a:tr h="410681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Dataset structure</a:t>
                      </a:r>
                      <a:endParaRPr lang="zh-CN" sz="1400" dirty="0"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使用简介</a:t>
                      </a:r>
                      <a:endParaRPr lang="zh-CN" sz="1400" dirty="0"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959745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algn="l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ImageFolderDatasetV2</a:t>
                      </a:r>
                      <a:r>
                        <a:rPr lang="en-US" sz="1400" kern="12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 </a:t>
                      </a:r>
                      <a:endParaRPr lang="zh-CN" sz="1400" b="1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# </a:t>
                      </a:r>
                      <a:r>
                        <a:rPr lang="zh-CN" altLang="en-US" sz="1400" i="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读取图目录名作为类别标签，每个目录下的图片为同一类</a:t>
                      </a:r>
                      <a:endParaRPr lang="en-US" altLang="zh-CN" sz="1400" i="0" dirty="0" smtClean="0"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#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c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at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/image1.jpg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,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dog/image2.jpg</a:t>
                      </a:r>
                      <a:endParaRPr lang="en-US" sz="1400" dirty="0" smtClean="0">
                        <a:solidFill>
                          <a:schemeClr val="bg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ds.ImageFolderDatasetV2(DATA_DIR, </a:t>
                      </a: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class_indexing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={"cat":0,"dog":1})</a:t>
                      </a:r>
                      <a:endParaRPr 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0131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MnistDataset</a:t>
                      </a:r>
                      <a:endParaRPr lang="zh-CN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</a:t>
                      </a:r>
                      <a:r>
                        <a:rPr lang="en-US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ms.dataset.MnistDataset</a:t>
                      </a:r>
                      <a:r>
                        <a:rPr lang="en-US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DATA_DIR)</a:t>
                      </a:r>
                      <a:endParaRPr 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0131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Cifar10Dataset</a:t>
                      </a:r>
                      <a:endParaRPr lang="zh-CN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</a:t>
                      </a:r>
                      <a:r>
                        <a:rPr lang="en-US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= 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ms.dataset</a:t>
                      </a:r>
                      <a:r>
                        <a:rPr lang="en-US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.Cifar10Dataset(DATA_DIR)</a:t>
                      </a:r>
                      <a:endParaRPr 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0131">
                <a:tc>
                  <a:txBody>
                    <a:bodyPr/>
                    <a:lstStyle/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CocoDataset</a:t>
                      </a:r>
                      <a:endParaRPr lang="zh-CN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35986" marT="0" marB="0" anchor="ctr"/>
                </a:tc>
                <a:tc>
                  <a:txBody>
                    <a:bodyPr/>
                    <a:lstStyle/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</a:t>
                      </a:r>
                      <a:r>
                        <a:rPr lang="en-US" altLang="zh-CN" sz="1400" baseline="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 = </a:t>
                      </a: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ds.CocoDataset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(DATA_DIR, </a:t>
                      </a: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annotation_file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=</a:t>
                      </a: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annotation_file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, task='Detection')</a:t>
                      </a:r>
                      <a:endParaRPr 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0131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MindRecord</a:t>
                      </a:r>
                      <a:endParaRPr lang="zh-CN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35986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</a:t>
                      </a:r>
                      <a:r>
                        <a:rPr lang="en-US" altLang="zh-CN" sz="14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ds.MindDataset</a:t>
                      </a:r>
                      <a:r>
                        <a:rPr lang="en-US" altLang="zh-CN" sz="14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(FILE_NAME)</a:t>
                      </a:r>
                      <a:endParaRPr 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19915"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algn="l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GeneratorDataset</a:t>
                      </a:r>
                      <a:endParaRPr lang="zh-CN" sz="1400" b="1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59372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118745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7818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23755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96926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356298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4156710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4750435" algn="l" defTabSz="1187450" rtl="0" eaLnBrk="1" latinLnBrk="0" hangingPunct="1">
                        <a:defRPr sz="234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</a:t>
                      </a:r>
                      <a:r>
                        <a:rPr lang="en-US" sz="1400" kern="1200" dirty="0" err="1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ds.GeneratorDataset</a:t>
                      </a:r>
                      <a:r>
                        <a:rPr lang="en-US" sz="1400" kern="12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(GENERATOR, [“</a:t>
                      </a:r>
                      <a:r>
                        <a:rPr lang="en-US" altLang="zh-CN" sz="1400" kern="12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image</a:t>
                      </a:r>
                      <a:r>
                        <a:rPr lang="en-US" sz="1400" kern="1200" dirty="0" smtClean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", “label"])</a:t>
                      </a:r>
                      <a:endParaRPr lang="zh-CN" sz="1400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639830">
                <a:tc>
                  <a:txBody>
                    <a:bodyPr/>
                    <a:lstStyle/>
                    <a:p>
                      <a:pPr marL="127000" algn="l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TextFileDataset</a:t>
                      </a:r>
                      <a:endParaRPr lang="zh-CN" sz="1400" b="1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dataset_files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 = ["/path/to/1", "/path/to/2"] # contains 1 or multiple text files</a:t>
                      </a:r>
                      <a:endParaRPr lang="en-US" altLang="zh-CN" sz="1400" kern="1200" dirty="0" smtClean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</a:t>
                      </a: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ds.TextFileDataset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</a:t>
                      </a: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dataset_files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=</a:t>
                      </a: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dataset_files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)</a:t>
                      </a:r>
                      <a:endParaRPr lang="zh-CN" sz="1400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639830">
                <a:tc>
                  <a:txBody>
                    <a:bodyPr/>
                    <a:lstStyle/>
                    <a:p>
                      <a:pPr marL="127000" algn="l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GraphData</a:t>
                      </a:r>
                      <a:endParaRPr lang="zh-CN" sz="1400" b="1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 = </a:t>
                      </a: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ds.GraphData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(DATA_DIR, 2)</a:t>
                      </a:r>
                      <a:endParaRPr lang="en-US" altLang="zh-CN" sz="1400" kern="1200" dirty="0" smtClean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  <a:p>
                      <a:pPr marL="127000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nodes = </a:t>
                      </a:r>
                      <a:r>
                        <a:rPr lang="en-US" altLang="zh-CN" sz="1400" kern="1200" dirty="0" err="1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ds.get_all_edges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cs typeface="Times New Roman" panose="02020603050405020304" pitchFamily="18" charset="0"/>
                          <a:sym typeface="Huawei Sans" panose="020C0503030203020204" pitchFamily="34" charset="0"/>
                        </a:rPr>
                        <a:t>(0)</a:t>
                      </a:r>
                      <a:endParaRPr lang="zh-CN" sz="1400" kern="1200" dirty="0"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Times New Roman" panose="02020603050405020304" pitchFamily="18" charset="0"/>
                        <a:sym typeface="Huawei Sans" panose="020C0503030203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内容占位符 2"/>
          <p:cNvSpPr txBox="1"/>
          <p:nvPr/>
        </p:nvSpPr>
        <p:spPr>
          <a:xfrm>
            <a:off x="6568585" y="1449587"/>
            <a:ext cx="4033662" cy="272397"/>
          </a:xfrm>
          <a:prstGeom prst="rect">
            <a:avLst/>
          </a:prstGeom>
        </p:spPr>
        <p:txBody>
          <a:bodyPr>
            <a:noAutofit/>
          </a:bodyPr>
          <a:lstStyle>
            <a:lvl1pPr marL="297180" indent="-297180" algn="l" defTabSz="1188085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36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90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463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835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271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数据增强：有限数据和复杂模型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→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过拟合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 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pic>
        <p:nvPicPr>
          <p:cNvPr id="119" name="Picture 2" descr="C:\Users\p00527797\AppData\Roaming\eSpace_Desktop\UserData\p00527797\imagefiles\0C48EF10-38E2-4ED2-89A5-6991E47F42DF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17" y="3916685"/>
            <a:ext cx="1644312" cy="15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8" y="3771430"/>
            <a:ext cx="2736018" cy="1832288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3462917" y="4448071"/>
            <a:ext cx="1210361" cy="47900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b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1000" b="1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数据处理和增强</a:t>
            </a:r>
            <a:endParaRPr lang="zh-CN" altLang="en-US" sz="1000" b="1" dirty="0">
              <a:solidFill>
                <a:srgbClr val="00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数据处理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2"/>
          </p:nvPr>
        </p:nvSpPr>
        <p:spPr>
          <a:xfrm>
            <a:off x="725738" y="1450308"/>
            <a:ext cx="5590691" cy="1832121"/>
          </a:xfrm>
        </p:spPr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数据处理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以图片为例：将原始图片进行裁剪、大小缩放、归一化、格式转换等，以便深度学习模型能够使用。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数据增强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一种创造 “新”数据的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方法，从有限数据中生成“更多数据”，防止过拟合现象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84" y="1721982"/>
            <a:ext cx="4718015" cy="992291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568585" y="4024564"/>
            <a:ext cx="4896752" cy="20301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 = [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CV.Resize(resize),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CV.Rescale(rescale, shift),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CV.HWC2CHW()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ds.map(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input_columns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"image"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=operations)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ds.shuffle(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buffer_size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=buffer_size).batch(batch_size,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drop_remainder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568585" y="3249673"/>
            <a:ext cx="4083815" cy="572789"/>
            <a:chOff x="4184078" y="4555006"/>
            <a:chExt cx="4318702" cy="686193"/>
          </a:xfrm>
        </p:grpSpPr>
        <p:pic>
          <p:nvPicPr>
            <p:cNvPr id="12" name="d0e38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851" y="4555006"/>
              <a:ext cx="3649929" cy="68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184078" y="4555006"/>
              <a:ext cx="863197" cy="331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NCHW</a:t>
              </a:r>
              <a:r>
                <a:rPr lang="zh-CN" altLang="en-US" sz="12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：</a:t>
              </a:r>
              <a:endPara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84078" y="4898102"/>
              <a:ext cx="863197" cy="3318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NHWC</a:t>
              </a:r>
              <a:r>
                <a:rPr lang="zh-CN" altLang="en-US" sz="12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：</a:t>
              </a:r>
              <a:endPara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sp>
        <p:nvSpPr>
          <p:cNvPr id="15" name="内容占位符 2"/>
          <p:cNvSpPr txBox="1"/>
          <p:nvPr/>
        </p:nvSpPr>
        <p:spPr>
          <a:xfrm>
            <a:off x="6568585" y="2977276"/>
            <a:ext cx="4055501" cy="272397"/>
          </a:xfrm>
          <a:prstGeom prst="rect">
            <a:avLst/>
          </a:prstGeom>
        </p:spPr>
        <p:txBody>
          <a:bodyPr>
            <a:noAutofit/>
          </a:bodyPr>
          <a:lstStyle>
            <a:lvl1pPr marL="297180" indent="-297180" algn="l" defTabSz="1188085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36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90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463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835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271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格式转换：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MindSpore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支持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ea"/>
                <a:sym typeface="Huawei Sans" panose="020C0503030203020204" pitchFamily="34" charset="0"/>
              </a:rPr>
              <a:t>channel first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+mn-ea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68287" y="1124437"/>
            <a:ext cx="5306234" cy="1615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(1)shuffle</a:t>
            </a:r>
            <a:endParaRPr lang="en-US" altLang="zh-CN" sz="1800" b="1" kern="1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shuffle</a:t>
            </a:r>
            <a:r>
              <a:rPr lang="zh-CN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操作用来打乱数据集中的数据排序。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越大的</a:t>
            </a:r>
            <a:r>
              <a:rPr lang="en-US" altLang="zh-CN" sz="1600" dirty="0" err="1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buffer_size</a:t>
            </a:r>
            <a:r>
              <a:rPr lang="zh-CN" altLang="zh-CN" sz="16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意味着</a:t>
            </a:r>
            <a:r>
              <a:rPr lang="zh-CN" altLang="en-US" sz="16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越</a:t>
            </a:r>
            <a:r>
              <a:rPr lang="zh-CN" altLang="zh-CN" sz="160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高的混洗度</a:t>
            </a:r>
            <a:r>
              <a:rPr lang="zh-CN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，但也意味着会花费更多的时间和计算资源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zh-CN" altLang="en-US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8286" y="3882213"/>
            <a:ext cx="5137641" cy="124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(3)repeat</a:t>
            </a:r>
            <a:endParaRPr lang="en-US" altLang="zh-CN" sz="1800" b="1" kern="1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可以通过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repeat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的方式增加训练数据量，通常放在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操作之后。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27162" y="2910789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15808" y="2910789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415444" y="2910789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726088" y="2910789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040858" y="2910789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30110" y="2910789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818756" y="2910789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118393" y="2910789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29036" y="2910789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743806" y="2910789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741839" y="3047765"/>
            <a:ext cx="471454" cy="3752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21644" y="3552951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before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960528" y="3570678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after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25793" y="5267981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114438" y="5267981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414075" y="5267981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724719" y="5267981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39489" y="5267981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2581150" y="5433753"/>
            <a:ext cx="471454" cy="3752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14736" y="6043654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before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84474" y="6051636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after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399508" y="6054371"/>
            <a:ext cx="904419" cy="307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repeat(2)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461261" y="3569803"/>
            <a:ext cx="1064530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shuffle(5)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286389" y="5266625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526928" y="5266625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768837" y="5266625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12132" y="5266625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4259554" y="5266625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676254" y="5266625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916793" y="5266625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158702" y="5266625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401997" y="5266625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5649419" y="5266625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常用操作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90056" y="1127864"/>
            <a:ext cx="5071902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(2)batch</a:t>
            </a:r>
            <a:endParaRPr lang="en-US" altLang="zh-CN" sz="1800" b="1" kern="1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在训练时，数据可能需要分批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处理。</a:t>
            </a:r>
            <a:endParaRPr lang="zh-CN" altLang="en-US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487352" y="2285446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75998" y="2285446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075634" y="2285446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7386278" y="2285446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7701048" y="2285446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5" name="右箭头 64"/>
          <p:cNvSpPr/>
          <p:nvPr/>
        </p:nvSpPr>
        <p:spPr>
          <a:xfrm>
            <a:off x="8402029" y="2422422"/>
            <a:ext cx="471454" cy="3752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881834" y="3022821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before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756480" y="3030839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after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264892" y="3022820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batch(2)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8037545" y="2285446"/>
            <a:ext cx="211673" cy="6542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9157791" y="2288573"/>
            <a:ext cx="211673" cy="65426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9379088" y="2288573"/>
            <a:ext cx="211673" cy="6542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9823043" y="2288573"/>
            <a:ext cx="211673" cy="65426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0056717" y="2288573"/>
            <a:ext cx="211673" cy="654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477321" y="2288573"/>
            <a:ext cx="211673" cy="6542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0707984" y="2288573"/>
            <a:ext cx="211673" cy="6542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6641395" y="5772234"/>
            <a:ext cx="1999427" cy="34524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641394" y="5330353"/>
            <a:ext cx="1999428" cy="34524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390055" y="3886941"/>
            <a:ext cx="4936850" cy="1384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(4)zip</a:t>
            </a:r>
            <a:endParaRPr lang="en-US" altLang="zh-CN" sz="1800" b="1" kern="1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将多个数据集合并成一个。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若</a:t>
            </a:r>
            <a:r>
              <a:rPr lang="zh-CN" altLang="zh-CN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两个数据集的列的名字相同，</a:t>
            </a:r>
            <a:r>
              <a:rPr lang="zh-CN" altLang="en-US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则</a:t>
            </a:r>
            <a:r>
              <a:rPr lang="zh-CN" altLang="zh-CN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不能合并。</a:t>
            </a:r>
            <a:endParaRPr lang="zh-CN" altLang="zh-CN" sz="1100" dirty="0">
              <a:solidFill>
                <a:srgbClr val="0000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若</a:t>
            </a:r>
            <a:r>
              <a:rPr lang="zh-CN" altLang="zh-CN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两个数据集的行数不同，合并</a:t>
            </a:r>
            <a:r>
              <a:rPr lang="zh-CN" altLang="en-US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后的行数以较小的为准</a:t>
            </a:r>
            <a:r>
              <a:rPr lang="zh-CN" altLang="zh-CN" sz="11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altLang="zh-CN" sz="1100" dirty="0">
              <a:solidFill>
                <a:srgbClr val="0000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9" name="右箭头 78"/>
          <p:cNvSpPr/>
          <p:nvPr/>
        </p:nvSpPr>
        <p:spPr>
          <a:xfrm>
            <a:off x="8776698" y="5545959"/>
            <a:ext cx="471454" cy="3752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964626" y="6116475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before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0189229" y="6127057"/>
            <a:ext cx="90441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after</a:t>
            </a:r>
            <a:endParaRPr lang="zh-CN" altLang="en-US" sz="1400" i="1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379702" y="6114518"/>
            <a:ext cx="1288803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c = zip(a, b)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6760731" y="5376587"/>
            <a:ext cx="211673" cy="2519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7049377" y="5376587"/>
            <a:ext cx="211673" cy="2519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349014" y="5376587"/>
            <a:ext cx="211673" cy="2519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7659657" y="5376587"/>
            <a:ext cx="211673" cy="2519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7974427" y="5376587"/>
            <a:ext cx="211673" cy="2519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6760731" y="5822226"/>
            <a:ext cx="211673" cy="2519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7049377" y="5822226"/>
            <a:ext cx="211673" cy="2519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349014" y="5822226"/>
            <a:ext cx="211673" cy="2519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7659657" y="5822226"/>
            <a:ext cx="211673" cy="2519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7974427" y="5822226"/>
            <a:ext cx="211673" cy="2519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8286203" y="5825262"/>
            <a:ext cx="211673" cy="25190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387008" y="5381469"/>
            <a:ext cx="362301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a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387007" y="5812834"/>
            <a:ext cx="379940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b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9587900" y="5296329"/>
            <a:ext cx="1869538" cy="8632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9725344" y="5447068"/>
            <a:ext cx="211673" cy="2519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10052475" y="5447068"/>
            <a:ext cx="211673" cy="2519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10400218" y="5447068"/>
            <a:ext cx="211673" cy="2519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10720880" y="5447068"/>
            <a:ext cx="211673" cy="2519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1058901" y="5447068"/>
            <a:ext cx="211673" cy="2519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9725344" y="5758006"/>
            <a:ext cx="211673" cy="2519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10052475" y="5758006"/>
            <a:ext cx="211673" cy="25190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10400218" y="5758006"/>
            <a:ext cx="211673" cy="2519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10720880" y="5758006"/>
            <a:ext cx="211673" cy="2519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11058901" y="5758006"/>
            <a:ext cx="211673" cy="2519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309078" y="5576001"/>
            <a:ext cx="379940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elvetica" panose="020B0604020202020204" pitchFamily="34" charset="0"/>
                <a:sym typeface="Huawei Sans" panose="020C0503030203020204" pitchFamily="34" charset="0"/>
              </a:rPr>
              <a:t>c</a:t>
            </a:r>
            <a:endParaRPr lang="zh-CN" altLang="en-US" sz="1400" i="1" dirty="0">
              <a:solidFill>
                <a:srgbClr val="C7000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elvetica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9679173" y="5323741"/>
            <a:ext cx="279824" cy="81206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0014790" y="5323741"/>
            <a:ext cx="279824" cy="81206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351276" y="5323909"/>
            <a:ext cx="279824" cy="81206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10688201" y="5328801"/>
            <a:ext cx="279824" cy="81206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11020192" y="5324040"/>
            <a:ext cx="279824" cy="81206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代码实例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8891" y="1558407"/>
            <a:ext cx="10736446" cy="4183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create_dataset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(data_dir, training=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batch_size=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resize=(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),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           rescale=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255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*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0.3081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), shift=-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0.1307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0.3081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buffer_size=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64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训练集和测试集路径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data_train = os.path.join(data_dir,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‘train’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data_test = os.path.join(data_dir,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‘test’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加载MNIST数据集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ms.dataset.MnistDataset(data_train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if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training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else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data_test)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通过</a:t>
            </a:r>
            <a:r>
              <a:rPr lang="en-US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map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方法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对每张图片应用数据处理操作：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# Resize：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缩放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图片大小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# Rescale：将每个像素的灰度值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由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[0, 255]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标准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化到[-1, 1]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# HWC2CHW：将张量格式从NHWC转换成NCHW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ds.map(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input_columns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“image”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=[CV.Resize(resize), CV.Rescale(rescale, shift), CV.HWC2CHW()])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将每个标签的数据类型转换为int32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ds.map(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input_columns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“label”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=C.TypeCast(ms.int32))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当在Ascend环境上使用数据下沉模型时</a:t>
            </a:r>
            <a:r>
              <a:rPr lang="zh-CN" altLang="en-US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，设置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`dataset_sink_mode=True`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 = ds.shuffle(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buffer_size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=buffer_size).batch(batch_size,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drop_remainder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ds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03559" y="2903861"/>
            <a:ext cx="6691801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240339" y="3532614"/>
            <a:ext cx="4406057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03015" y="3532475"/>
            <a:ext cx="1222917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03535" y="5029823"/>
            <a:ext cx="7327718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ym typeface="Huawei Sans" panose="020C0503030203020204" pitchFamily="34" charset="0"/>
              </a:rPr>
              <a:t>模型</a:t>
            </a:r>
            <a:r>
              <a:rPr lang="zh-CN" altLang="en-US" dirty="0">
                <a:sym typeface="Huawei Sans" panose="020C0503030203020204" pitchFamily="34" charset="0"/>
              </a:rPr>
              <a:t>定义</a:t>
            </a:r>
            <a:endParaRPr lang="zh-CN" altLang="en-US" dirty="0"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卷积（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Convolution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147" y="3169270"/>
            <a:ext cx="2576069" cy="17309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8" y="3129704"/>
            <a:ext cx="1419526" cy="15741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17" y="3201603"/>
            <a:ext cx="1022651" cy="13418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59" y="3169270"/>
            <a:ext cx="1352036" cy="15345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556" y="3201603"/>
            <a:ext cx="882614" cy="11541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62" y="3127607"/>
            <a:ext cx="1977831" cy="181301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53369" y="2590562"/>
            <a:ext cx="3254749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① </a:t>
            </a:r>
            <a:r>
              <a:rPr lang="en-US" altLang="zh-CN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 and Output Channels</a:t>
            </a:r>
            <a:endParaRPr lang="en-US" altLang="zh-CN" sz="16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54093" y="2580326"/>
            <a:ext cx="263245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② </a:t>
            </a:r>
            <a:r>
              <a:rPr lang="en-US" altLang="zh-CN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 Size and Stride</a:t>
            </a:r>
            <a:endParaRPr lang="en-US" altLang="zh-CN" sz="16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81573" y="2590562"/>
            <a:ext cx="1300554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③ </a:t>
            </a:r>
            <a:r>
              <a:rPr lang="en-US" altLang="zh-CN" sz="16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Padding</a:t>
            </a:r>
            <a:endParaRPr lang="en-US" altLang="zh-CN" sz="16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8891" y="1446955"/>
            <a:ext cx="10736446" cy="10754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conv1 = 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nn.Conv2d(</a:t>
            </a:r>
            <a:r>
              <a:rPr lang="en-US" altLang="zh-CN" sz="1400" dirty="0" err="1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in_channels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 </a:t>
            </a:r>
            <a:r>
              <a:rPr lang="en-US" altLang="zh-CN" sz="1400" dirty="0" err="1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out_channels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                  </a:t>
            </a:r>
            <a:r>
              <a:rPr lang="en-US" altLang="zh-CN" sz="1400" dirty="0" err="1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has_bias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 </a:t>
            </a:r>
            <a:r>
              <a:rPr lang="en-US" altLang="zh-CN" sz="1400" dirty="0" err="1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weight_init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‘normal’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</a:t>
            </a:r>
            <a:r>
              <a:rPr lang="en-US" altLang="zh-CN" sz="1400" dirty="0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bias_init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‘</a:t>
            </a:r>
            <a:r>
              <a:rPr lang="en-US" altLang="zh-CN" sz="1400" dirty="0" err="1">
                <a:solidFill>
                  <a:srgbClr val="A31515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zeros</a:t>
            </a:r>
            <a:r>
              <a:rPr lang="en-US" altLang="zh-CN" sz="1400" dirty="0">
                <a:solidFill>
                  <a:srgbClr val="A31515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’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          </a:t>
            </a:r>
            <a:r>
              <a:rPr lang="en-US" altLang="zh-CN" sz="1400" dirty="0" err="1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pad_mode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A31515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‘same’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 </a:t>
            </a:r>
            <a:r>
              <a:rPr lang="en-US" altLang="zh-CN" sz="1400" dirty="0">
                <a:solidFill>
                  <a:srgbClr val="001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padding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en-US" altLang="zh-CN" sz="1400" dirty="0">
                <a:solidFill>
                  <a:srgbClr val="09885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en-US" altLang="zh-CN" sz="1400" dirty="0">
              <a:solidFill>
                <a:srgbClr val="00000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91613" y="1571655"/>
            <a:ext cx="2620302" cy="24024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1613" y="1889953"/>
            <a:ext cx="2389503" cy="25190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91611" y="2201538"/>
            <a:ext cx="1492232" cy="25190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 dirty="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11915" y="1480454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①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3036" y="1802435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②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3036" y="2112671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③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7602" y="5008735"/>
            <a:ext cx="10736446" cy="119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y = conv1(x)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接受一个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维的张量作为输入，返回一个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维的张量作为输出，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维即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batch_size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x channels x height x width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设定的参数决定了输出的特征图的大小：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h_out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(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h_in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- 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+ 2*padding)/strides + 1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52548" y="4670044"/>
            <a:ext cx="2284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en-US" altLang="zh-CN" sz="105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=3, stride=1, padding=0</a:t>
            </a:r>
            <a:endParaRPr lang="zh-CN" altLang="en-US" sz="105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86059" y="4670044"/>
            <a:ext cx="2284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en-US" altLang="zh-CN" sz="105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=3, stride=1, padding=0</a:t>
            </a:r>
            <a:endParaRPr lang="zh-CN" altLang="en-US" sz="105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激活函数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032" y="2549759"/>
            <a:ext cx="2695080" cy="17461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22" y="2558541"/>
            <a:ext cx="2748542" cy="1728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792" y="2619174"/>
            <a:ext cx="2721810" cy="1789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998015" y="4408650"/>
                <a:ext cx="2237110" cy="558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1</m:t>
                          </m:r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15" y="4408650"/>
                <a:ext cx="2237110" cy="558846"/>
              </a:xfrm>
              <a:prstGeom prst="rect">
                <a:avLst/>
              </a:prstGeom>
              <a:blipFill rotWithShape="1">
                <a:blip r:embed="rId4"/>
                <a:stretch>
                  <a:fillRect l="-19" t="-86" r="19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022330" y="4408652"/>
                <a:ext cx="2086167" cy="570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𝑇𝑎𝑛ℎ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Huawei Sans" panose="020C0503030203020204" pitchFamily="3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330" y="4408652"/>
                <a:ext cx="2086167" cy="570318"/>
              </a:xfrm>
              <a:prstGeom prst="rect">
                <a:avLst/>
              </a:prstGeom>
              <a:blipFill rotWithShape="1">
                <a:blip r:embed="rId5"/>
                <a:stretch>
                  <a:fillRect l="-6" t="-85" r="15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634587" y="4408650"/>
                <a:ext cx="2118598" cy="528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Huawei Sans" panose="020C05030302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max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⁡(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0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,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𝑥</m:t>
                      </m:r>
                      <m:r>
                        <a:rPr lang="en-US" altLang="zh-CN" sz="16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Huawei Sans" panose="020C0503030203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587" y="4408650"/>
                <a:ext cx="2118598" cy="528144"/>
              </a:xfrm>
              <a:prstGeom prst="rect">
                <a:avLst/>
              </a:prstGeom>
              <a:blipFill rotWithShape="1">
                <a:blip r:embed="rId6"/>
                <a:stretch>
                  <a:fillRect l="-23" t="-91" r="4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28891" y="1449829"/>
            <a:ext cx="10736446" cy="73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sigmoid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nn.Sigmoid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tanh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nn.Tanh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relu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nn.ReLU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8891" y="5382764"/>
            <a:ext cx="7568347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在卷积层之后引入激活函数进行非线性变换，可以提高模型的拟合能力。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编程概念</a:t>
            </a:r>
            <a:endParaRPr lang="zh-CN" altLang="en-US" dirty="0"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模型定义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全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连接（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Dense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6968" y="2059573"/>
            <a:ext cx="3818368" cy="1890587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732085" y="2542162"/>
            <a:ext cx="5472063" cy="1013593"/>
            <a:chOff x="1209746" y="3800212"/>
            <a:chExt cx="5474201" cy="1013989"/>
          </a:xfrm>
        </p:grpSpPr>
        <p:sp>
          <p:nvSpPr>
            <p:cNvPr id="7" name="矩形 6"/>
            <p:cNvSpPr/>
            <p:nvPr/>
          </p:nvSpPr>
          <p:spPr>
            <a:xfrm>
              <a:off x="1525334" y="4070596"/>
              <a:ext cx="757223" cy="390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133933" y="4061533"/>
              <a:ext cx="375161" cy="6614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9746" y="4132293"/>
              <a:ext cx="292182" cy="261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N</a:t>
              </a:r>
              <a:endParaRPr lang="zh-CN" altLang="en-US" sz="1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47261" y="3806108"/>
              <a:ext cx="794117" cy="23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in_</a:t>
              </a:r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hannels</a:t>
              </a:r>
              <a:endParaRPr lang="zh-CN" altLang="en-US" sz="9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0379" y="3800212"/>
              <a:ext cx="922268" cy="23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out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_</a:t>
              </a:r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hannels</a:t>
              </a:r>
              <a:endParaRPr lang="zh-CN" altLang="en-US" sz="9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2593184" y="4276806"/>
              <a:ext cx="843868" cy="23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in_</a:t>
              </a:r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hannels</a:t>
              </a:r>
              <a:endParaRPr lang="zh-CN" altLang="en-US" sz="9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302232" y="4070596"/>
              <a:ext cx="375161" cy="3850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18229" y="4130656"/>
              <a:ext cx="225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N</a:t>
              </a:r>
              <a:endParaRPr lang="zh-CN" altLang="en-US" sz="11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21952" y="3806108"/>
              <a:ext cx="930526" cy="23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out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_</a:t>
              </a:r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c</a:t>
              </a:r>
              <a:r>
                <a:rPr lang="zh-CN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hannels</a:t>
              </a:r>
              <a:endParaRPr lang="zh-CN" altLang="en-US" sz="9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6" name="乘号 15"/>
            <p:cNvSpPr/>
            <p:nvPr/>
          </p:nvSpPr>
          <p:spPr>
            <a:xfrm>
              <a:off x="2508964" y="4101250"/>
              <a:ext cx="288485" cy="302046"/>
            </a:xfrm>
            <a:prstGeom prst="mathMultiply">
              <a:avLst>
                <a:gd name="adj1" fmla="val 1361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7" name="等于号 16"/>
            <p:cNvSpPr/>
            <p:nvPr/>
          </p:nvSpPr>
          <p:spPr>
            <a:xfrm>
              <a:off x="3714144" y="4041436"/>
              <a:ext cx="249818" cy="432186"/>
            </a:xfrm>
            <a:prstGeom prst="mathEqual">
              <a:avLst>
                <a:gd name="adj1" fmla="val 7304"/>
                <a:gd name="adj2" fmla="val 11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8" name="加号 17"/>
            <p:cNvSpPr/>
            <p:nvPr/>
          </p:nvSpPr>
          <p:spPr>
            <a:xfrm>
              <a:off x="4789181" y="4155111"/>
              <a:ext cx="264290" cy="251130"/>
            </a:xfrm>
            <a:prstGeom prst="mathPlus">
              <a:avLst>
                <a:gd name="adj1" fmla="val 92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140479" y="4203360"/>
              <a:ext cx="375161" cy="1083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09760" y="3810604"/>
              <a:ext cx="391607" cy="23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bias</a:t>
              </a:r>
              <a:endParaRPr lang="zh-CN" altLang="en-US" sz="9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5935902" y="4078432"/>
                  <a:ext cx="7480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𝑓𝑐</m:t>
                        </m:r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(</m:t>
                        </m:r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𝑥</m:t>
                        </m:r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902" y="4078432"/>
                  <a:ext cx="748045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等于号 24"/>
            <p:cNvSpPr/>
            <p:nvPr/>
          </p:nvSpPr>
          <p:spPr>
            <a:xfrm>
              <a:off x="5634757" y="4049581"/>
              <a:ext cx="249818" cy="432186"/>
            </a:xfrm>
            <a:prstGeom prst="mathEqual">
              <a:avLst>
                <a:gd name="adj1" fmla="val 7304"/>
                <a:gd name="adj2" fmla="val 11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</p:grp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732084" y="1561810"/>
            <a:ext cx="10736446" cy="3076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fc1 =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nn.Dense(in_channels, out_channels,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weight_init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'normal'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bias_init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'zeros'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has_bias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activation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None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2084" y="4347484"/>
            <a:ext cx="10733252" cy="119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y = fc1(x)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输入：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 shape(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batch_size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in_channels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输出：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 shape(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batch_size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out_channels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接受一个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维的张量作为输入，返回一个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维的张量作为输出，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维即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batch_size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x channels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网络定义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8891" y="1198736"/>
            <a:ext cx="6969197" cy="50455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LeNet5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(nn.Cell):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(LeNet5,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14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 = nn.Conv2d(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pad_mode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'valid'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.conv2 = nn.Conv2d(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16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pad_mode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'valid'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 = nn.ReLU()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 = nn.MaxPool2d(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kernel_size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stride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.flatten = nn.Flatten()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 = nn.Dense(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400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120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.fc2 = nn.Dense(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120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84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.fc3 = nn.Dense(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84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.conv2(x))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.flatten(x)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.fc2(x)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.fc3(x)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6870" y="3978398"/>
            <a:ext cx="6958468" cy="2265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95786" y="2924334"/>
            <a:ext cx="5469551" cy="861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网络定义必须继承基类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nn.Cell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init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__()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中的语句由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Python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解析执行；</a:t>
            </a:r>
            <a:endParaRPr lang="zh-CN" altLang="en-US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construct()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中的语句由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接管，有语法限制；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6238" y="1190350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①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67922" y="1510767"/>
            <a:ext cx="276304" cy="2088043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864154" y="3877534"/>
            <a:ext cx="276304" cy="1842863"/>
          </a:xfrm>
          <a:prstGeom prst="lef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818" y="2370193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②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2586" y="4614371"/>
            <a:ext cx="415336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③</a:t>
            </a:r>
            <a:endParaRPr lang="zh-CN" altLang="en-US" sz="1800" b="1" dirty="0">
              <a:solidFill>
                <a:srgbClr val="0070C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88924" y="1258865"/>
            <a:ext cx="711906" cy="25190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666666">
                  <a:alpha val="2800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损失函数（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8891" y="1484890"/>
            <a:ext cx="10726213" cy="307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 = nn.loss.SoftmaxCrossEntropyWithLogits(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is_grad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sparse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reduction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'mean'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891" y="4395106"/>
            <a:ext cx="10736446" cy="166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损失函数用于描述模型预测值与真实值的误差，用于指导模型的更新方向。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支持的损失函数有：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L1Loss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MSELoss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SoftmaxCrossEntropyWithLogits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CosineEmbeddingLoss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等。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参数解释：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is_grad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，是否仅计算梯度，默认为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sparse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，默认为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，为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时对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Label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数据做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one_hot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处理；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reduction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，支持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mean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sum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454799" y="1985518"/>
                <a:ext cx="3274396" cy="1349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=</m:t>
                      </m:r>
                      <m:r>
                        <a:rPr lang="en-US" altLang="zh-CN" sz="1800" i="1" dirty="0" err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𝑊</m:t>
                      </m:r>
                      <m:r>
                        <a:rPr lang="en-US" altLang="zh-CN" sz="1800" i="1" dirty="0" err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dirty="0" err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 dirty="0" err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 dirty="0" err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+</m:t>
                      </m:r>
                      <m:r>
                        <a:rPr lang="en-US" altLang="zh-CN" sz="1800" i="1" dirty="0" err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𝑏</m:t>
                      </m:r>
                    </m:oMath>
                  </m:oMathPara>
                </a14:m>
                <a:endParaRPr lang="en-US" altLang="zh-CN" sz="1800" i="1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dirty="0" err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 dirty="0" err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800" i="1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𝑙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sym typeface="Huawei Sans" panose="020C0503030203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18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i="1" dirty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sym typeface="Huawei Sans" panose="020C0503030203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 dirty="0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sym typeface="Huawei Sans" panose="020C0503030203020204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solidFill>
                                            <a:srgbClr val="1D1D1A"/>
                                          </a:solidFill>
                                          <a:latin typeface="Cambria Math" panose="02040503050406030204" pitchFamily="18" charset="0"/>
                                          <a:sym typeface="Huawei Sans" panose="020C0503030203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8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99" y="1985518"/>
                <a:ext cx="3274396" cy="1349330"/>
              </a:xfrm>
              <a:prstGeom prst="rect">
                <a:avLst/>
              </a:prstGeom>
              <a:blipFill rotWithShape="1">
                <a:blip r:embed="rId1"/>
                <a:stretch>
                  <a:fillRect l="-8" t="-38" r="19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28891" y="3556056"/>
                <a:ext cx="10736446" cy="646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对于每个样本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是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3D Tensor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（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CHW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是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3D Tensor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是真实类别（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10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类中的一个），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是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3D Tensor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（含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10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个元素，分别表示属于相应的概率，值域为</a:t>
                </a:r>
                <a:r>
                  <a:rPr lang="en-US" altLang="zh-CN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[0, 1]</a:t>
                </a:r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1D1D1A"/>
                        </a:solidFill>
                        <a:latin typeface="Cambria Math" panose="02040503050406030204" pitchFamily="18" charset="0"/>
                        <a:sym typeface="Huawei Sans" panose="020C0503030203020204" pitchFamily="34" charset="0"/>
                      </a:rPr>
                      <m:t>𝑙</m:t>
                    </m:r>
                    <m:d>
                      <m:dPr>
                        <m:ctrlP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1D1D1A"/>
                            </a:solidFill>
                            <a:latin typeface="Cambria Math" panose="02040503050406030204" pitchFamily="18" charset="0"/>
                            <a:sym typeface="Huawei Sans" panose="020C05030302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1D1D1A"/>
                                </a:solidFill>
                                <a:latin typeface="Cambria Math" panose="02040503050406030204" pitchFamily="18" charset="0"/>
                                <a:sym typeface="Huawei Sans" panose="020C0503030203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>
                    <a:solidFill>
                      <a:srgbClr val="1D1D1A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是标量。</a:t>
                </a:r>
                <a:endParaRPr lang="zh-CN" altLang="en-US" sz="180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91" y="3556056"/>
                <a:ext cx="10736446" cy="646079"/>
              </a:xfrm>
              <a:prstGeom prst="rect">
                <a:avLst/>
              </a:prstGeom>
              <a:blipFill rotWithShape="1">
                <a:blip r:embed="rId2"/>
                <a:stretch>
                  <a:fillRect l="-5" t="-9" r="4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优化器（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Optimizer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8891" y="1957121"/>
            <a:ext cx="10736446" cy="1179529"/>
          </a:xfrm>
        </p:spPr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有了优化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目标（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）之后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，我们还需要定义优化的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策略，即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优化器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支持的优化器有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SGD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Momentum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RMSProp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Adam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AdamWeightDecay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LARS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FTRL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ProximalAdagrad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804998" y="4130572"/>
                <a:ext cx="2273379" cy="850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SGD with Momentum:</a:t>
                </a:r>
                <a:endParaRPr lang="en-US" sz="16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←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𝜌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𝛻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i="1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−</m:t>
                      </m:r>
                      <m:r>
                        <a:rPr lang="en-US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uawei Sans" panose="020C0503030203020204" pitchFamily="34" charset="0"/>
                        </a:rPr>
                        <m:t>𝜖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uawei Sans" panose="020C0503030203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98" y="4130572"/>
                <a:ext cx="2273379" cy="850554"/>
              </a:xfrm>
              <a:prstGeom prst="rect">
                <a:avLst/>
              </a:prstGeom>
              <a:blipFill rotWithShape="1">
                <a:blip r:embed="rId1"/>
                <a:stretch>
                  <a:fillRect l="-9" t="-63" r="1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这里写图片描述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41" y="3329812"/>
            <a:ext cx="3710232" cy="287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725738" y="1456303"/>
            <a:ext cx="1073959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nn.Momentum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net.trainable_params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(),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lr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momentum)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定义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ym typeface="Huawei Sans" panose="020C0503030203020204" pitchFamily="34" charset="0"/>
              </a:rPr>
              <a:t>模型训练</a:t>
            </a:r>
            <a:endParaRPr lang="zh-CN" altLang="en-US" dirty="0"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代码调试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12445"/>
          <a:stretch>
            <a:fillRect/>
          </a:stretch>
        </p:blipFill>
        <p:spPr>
          <a:xfrm>
            <a:off x="7229743" y="1801370"/>
            <a:ext cx="4235594" cy="1970208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456"/>
          <a:stretch>
            <a:fillRect/>
          </a:stretch>
        </p:blipFill>
        <p:spPr>
          <a:xfrm>
            <a:off x="728892" y="1801370"/>
            <a:ext cx="6306724" cy="1970208"/>
          </a:xfrm>
          <a:prstGeom prst="rect">
            <a:avLst/>
          </a:prstGeom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728891" y="1383408"/>
            <a:ext cx="1073644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kern="0" dirty="0" err="1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支持</a:t>
            </a:r>
            <a:r>
              <a:rPr lang="en-US" altLang="zh-CN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Graph</a:t>
            </a:r>
            <a:r>
              <a:rPr lang="zh-CN" altLang="en-US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和</a:t>
            </a:r>
            <a:r>
              <a:rPr lang="en-US" altLang="zh-CN" sz="1800" kern="0" dirty="0" err="1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PyNative</a:t>
            </a:r>
            <a:r>
              <a:rPr lang="en-US" altLang="zh-CN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2</a:t>
            </a:r>
            <a:r>
              <a:rPr lang="zh-CN" altLang="en-US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种运行模式，</a:t>
            </a:r>
            <a:r>
              <a:rPr lang="en-US" altLang="zh-CN" sz="1800" b="1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PYNATIVE</a:t>
            </a:r>
            <a:r>
              <a:rPr lang="zh-CN" altLang="en-US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模式易调试，支持</a:t>
            </a:r>
            <a:r>
              <a:rPr lang="en-US" altLang="zh-CN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Python</a:t>
            </a:r>
            <a:r>
              <a:rPr lang="zh-CN" altLang="en-US" sz="1800" kern="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原生调试方式。</a:t>
            </a:r>
            <a:endParaRPr lang="zh-CN" altLang="en-US" sz="1800" kern="0" dirty="0">
              <a:solidFill>
                <a:srgbClr val="00000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00604" y="2227692"/>
            <a:ext cx="1933969" cy="430719"/>
          </a:xfrm>
          <a:prstGeom prst="rect">
            <a:avLst/>
          </a:prstGeom>
          <a:solidFill>
            <a:srgbClr val="56C4D2"/>
          </a:solidFill>
        </p:spPr>
        <p:txBody>
          <a:bodyPr wrap="square" rtlCol="0" anchor="ctr">
            <a:spAutoFit/>
          </a:bodyPr>
          <a:lstStyle/>
          <a:p>
            <a:pPr defTabSz="1218565"/>
            <a:r>
              <a:rPr lang="zh-CN" altLang="en-US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支持</a:t>
            </a:r>
            <a:r>
              <a:rPr lang="en-US" altLang="zh-CN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Python</a:t>
            </a:r>
            <a:r>
              <a:rPr lang="zh-CN" altLang="en-US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原生的调试方式，如设置断点</a:t>
            </a:r>
            <a:endParaRPr lang="zh-CN" altLang="en-US" sz="110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21461" y="2365219"/>
            <a:ext cx="1775352" cy="430719"/>
          </a:xfrm>
          <a:prstGeom prst="rect">
            <a:avLst/>
          </a:prstGeom>
          <a:solidFill>
            <a:srgbClr val="56C4D2"/>
          </a:solidFill>
        </p:spPr>
        <p:txBody>
          <a:bodyPr wrap="square" rtlCol="0" anchor="ctr">
            <a:spAutoFit/>
          </a:bodyPr>
          <a:lstStyle/>
          <a:p>
            <a:pPr defTabSz="1218565"/>
            <a:r>
              <a:rPr lang="zh-CN" altLang="en-US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可以方便查看中间变量值，如参数、权重、激活值等</a:t>
            </a:r>
            <a:endParaRPr lang="zh-CN" altLang="en-US" sz="110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470864" y="4731252"/>
            <a:ext cx="3994473" cy="105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765"/>
            <a:r>
              <a:rPr lang="en-US" altLang="zh-CN" sz="1400" dirty="0" err="1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en-US" altLang="zh-CN" sz="1400" dirty="0" err="1">
                <a:solidFill>
                  <a:srgbClr val="00702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P.Print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/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/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shape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:[[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vector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][</a:t>
            </a:r>
            <a:r>
              <a:rPr lang="zh-CN" altLang="zh-CN" sz="1400" dirty="0">
                <a:solidFill>
                  <a:srgbClr val="208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208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]]</a:t>
            </a: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Int32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/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val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:[[</a:t>
            </a:r>
            <a:r>
              <a:rPr lang="zh-CN" altLang="zh-CN" sz="1400" dirty="0">
                <a:solidFill>
                  <a:srgbClr val="208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 [</a:t>
            </a:r>
            <a:r>
              <a:rPr lang="zh-CN" altLang="zh-CN" sz="1400" dirty="0">
                <a:solidFill>
                  <a:srgbClr val="208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1A1C3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]]</a:t>
            </a:r>
            <a:endParaRPr lang="zh-CN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53561" y="4060444"/>
            <a:ext cx="4011776" cy="64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GRAPH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模式性能高，可调用</a:t>
            </a:r>
            <a:r>
              <a:rPr lang="en-US" altLang="zh-CN" sz="1800" b="1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zh-CN" altLang="en-US" sz="1800" b="1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算子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打印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或字符串。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728892" y="4060443"/>
            <a:ext cx="6306725" cy="2307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2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2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(x.shape)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.conv2(x))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.pool(x)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.flatten(x)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.fc2(x)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2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.fc3(x)</a:t>
            </a: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endParaRPr lang="zh-CN" altLang="zh-CN" sz="3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22551" y="4666272"/>
            <a:ext cx="1250606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00604" y="4568313"/>
            <a:ext cx="1933969" cy="430719"/>
          </a:xfrm>
          <a:prstGeom prst="rect">
            <a:avLst/>
          </a:prstGeom>
          <a:solidFill>
            <a:srgbClr val="56C4D2"/>
          </a:solidFill>
        </p:spPr>
        <p:txBody>
          <a:bodyPr wrap="square" rtlCol="0" anchor="ctr">
            <a:spAutoFit/>
          </a:bodyPr>
          <a:lstStyle/>
          <a:p>
            <a:pPr defTabSz="1218565"/>
            <a:r>
              <a:rPr lang="zh-CN" altLang="en-US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打印某层算子输出的</a:t>
            </a:r>
            <a:r>
              <a:rPr lang="en-US" altLang="zh-CN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shape</a:t>
            </a:r>
            <a:r>
              <a:rPr lang="zh-CN" altLang="en-US" sz="1100" kern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，方便设置下一层算子的参数</a:t>
            </a:r>
            <a:endParaRPr lang="zh-CN" altLang="en-US" sz="1100" kern="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模型调优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5738" y="1513624"/>
            <a:ext cx="10739599" cy="1296142"/>
          </a:xfrm>
        </p:spPr>
        <p:txBody>
          <a:bodyPr/>
          <a:lstStyle/>
          <a:p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mindspore.train.callback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可用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于训练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验证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过程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中执行特定的任务。常用的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Callback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如下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LossMonitor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：监控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值，当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值为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Nan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或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Inf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时停止训练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SummaryStep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：把训练过程中的信息存储到文件中，用于后续查看或可视化展示。</a:t>
            </a:r>
            <a:endParaRPr lang="zh-CN" altLang="en-US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ModelCheckpoint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保存模型文件和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参数，用于再训练或推理；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28891" y="2834700"/>
            <a:ext cx="10736446" cy="7383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loss_cb = LossMonitor(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per_print_times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=ds_train.get_dataset_size())</a:t>
            </a:r>
            <a:endParaRPr lang="en-US" altLang="zh-CN" sz="1400" dirty="0">
              <a:solidFill>
                <a:srgbClr val="08080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打印</a:t>
            </a:r>
            <a:endParaRPr lang="en-US" altLang="zh-CN" sz="1400" i="1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epoch: 2 step 1875, loss is 0.4737345278263092</a:t>
            </a:r>
            <a:endParaRPr lang="zh-CN" altLang="zh-CN" sz="1400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8891" y="3918322"/>
            <a:ext cx="10723061" cy="1338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 indent="-168275" defTabSz="11874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1207135" algn="ctr"/>
              </a:tabLst>
            </a:pP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mindspore.nn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提供了多种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Metric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评估指标，如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accuracy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、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loss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、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precision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、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recall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、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F1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。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定义一个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字典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元组，里面包含多种指标，传递给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然后调用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model.eval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接口来计算这些指标。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model.eval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会返回一个字典，包含各个指标及其对应的值。</a:t>
            </a:r>
            <a:endParaRPr lang="zh-CN" altLang="en-US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28890" y="5293557"/>
            <a:ext cx="10734381" cy="9537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={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'loss'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}</a:t>
            </a:r>
            <a:endParaRPr lang="en-US" altLang="zh-CN" sz="1400" dirty="0">
              <a:solidFill>
                <a:srgbClr val="08080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 = Model(net, loss, opt,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={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'loss'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})</a:t>
            </a:r>
            <a:endParaRPr lang="en-US" altLang="zh-CN" sz="1400" dirty="0">
              <a:solidFill>
                <a:srgbClr val="08080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输出</a:t>
            </a:r>
            <a:endParaRPr lang="en-US" altLang="zh-CN" sz="1400" i="1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{'loss': 0.10531254443608654, '</a:t>
            </a:r>
            <a:r>
              <a:rPr lang="en-US" altLang="zh-CN" sz="1400" dirty="0" err="1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acc</a:t>
            </a:r>
            <a:r>
              <a:rPr lang="en-US" altLang="zh-CN" sz="1400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': 0.9701522435897436}</a:t>
            </a:r>
            <a:endParaRPr lang="zh-CN" altLang="zh-CN" sz="1400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模型训练和验证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5738" y="1513624"/>
            <a:ext cx="10729366" cy="1255002"/>
          </a:xfrm>
        </p:spPr>
        <p:txBody>
          <a:bodyPr/>
          <a:lstStyle/>
          <a:p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mindspore.train.Model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提供了高阶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型训练和验证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传入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和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，并完成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初始化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；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然后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调用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接口，指定迭代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次数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（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num_epochs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、数据集（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）、回调（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callback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）； 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训练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包含两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层循环：外层为数据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集的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多代（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epoch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）循环，内层为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epoch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内多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步（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batch/step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）的迭代；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8891" y="2842713"/>
            <a:ext cx="10736446" cy="3107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(data_dir, lr=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0.01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momentum=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0.9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num_epochs=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ds_train = create_dataset(data_dir)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ds_eval = create_dataset(data_dir,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training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net = LeNet5()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 = nn.loss.SoftmaxCrossEntropyWithLogits(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is_grad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sparse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reduction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'mean'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opt = nn.Momentum(net.trainable_params(), lr, momentum)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loss_cb = LossMonitor(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per_print_times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=ds_train.get_dataset_size())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model = Model(net, loss, opt,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={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'loss'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})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dataset_sink_mode can be True when using Ascend</a:t>
            </a:r>
            <a:b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model.train(num_epochs, ds_train,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callbacks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=[loss_cb],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dataset_sink_mode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metrics = model.eval(ds_eval,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dataset_sink_mode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print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'Metrics:'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metrics)</a:t>
            </a:r>
            <a:endParaRPr lang="zh-CN" altLang="zh-CN" sz="3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46409" y="3986074"/>
            <a:ext cx="8930786" cy="63506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32769" y="4828932"/>
            <a:ext cx="5392015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46408" y="5272086"/>
            <a:ext cx="7832258" cy="42315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8258" y="6035269"/>
            <a:ext cx="690605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LeNet5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完整代码示例：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https://gitee.com/mindspore/course/tree/master/checkpoint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模型保存和加载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5738" y="1513624"/>
            <a:ext cx="10739600" cy="592698"/>
          </a:xfrm>
        </p:spPr>
        <p:txBody>
          <a:bodyPr/>
          <a:lstStyle/>
          <a:p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ModelCheckpoint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会生成模型（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.meta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）和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Chekpoint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ckpt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）文件，如每个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epoch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结束时，都保存一次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checkpoint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8892" y="2146916"/>
            <a:ext cx="10736446" cy="15998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ckpt_cfg = CheckpointConfig(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save_checkpoint_steps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=steps_per_epoch,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keep_checkpoint_max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ckpt_cb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 ModelCheckpoint(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prefix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=ckpt_name,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directory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'ckpt'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config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=ckpt_cfg)</a:t>
            </a:r>
            <a:endParaRPr lang="en-US" altLang="zh-CN" sz="1400" dirty="0">
              <a:solidFill>
                <a:srgbClr val="08080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model.train(num_epochs, ds_train,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callbacks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=[ckpt_cb, loss_cb],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dataset_sink_mode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=dataset_sink)</a:t>
            </a:r>
            <a:endParaRPr lang="en-US" altLang="zh-CN" sz="1400" dirty="0">
              <a:solidFill>
                <a:srgbClr val="08080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输出：</a:t>
            </a:r>
            <a:endParaRPr lang="en-US" altLang="zh-CN" sz="1400" i="1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lenet-1_1875.ckpt</a:t>
            </a:r>
            <a:endParaRPr lang="en-US" altLang="zh-CN" sz="1400" dirty="0">
              <a:solidFill>
                <a:srgbClr val="666666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lenet-2_1875.ckpt</a:t>
            </a:r>
            <a:endParaRPr lang="en-US" altLang="zh-CN" sz="1400" dirty="0">
              <a:solidFill>
                <a:srgbClr val="666666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lenet-graph.meta</a:t>
            </a:r>
            <a:endParaRPr lang="zh-CN" altLang="zh-CN" sz="1400" dirty="0">
              <a:solidFill>
                <a:srgbClr val="666666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8892" y="4554565"/>
            <a:ext cx="10736444" cy="13844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CKPT_1 =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'ckpt/lenet-2_1875.ckpt‘</a:t>
            </a:r>
            <a:endParaRPr lang="en-US" altLang="zh-CN" sz="1400" b="1" dirty="0">
              <a:solidFill>
                <a:srgbClr val="00808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加载模型，返回参数字典</a:t>
            </a:r>
            <a:endParaRPr lang="en-US" altLang="zh-CN" sz="1400" i="1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param_dict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load_checkpoint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(CKPT_1)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# </a:t>
            </a:r>
            <a:r>
              <a:rPr lang="zh-CN" altLang="en-US" sz="1400" i="1" dirty="0">
                <a:solidFill>
                  <a:srgbClr val="88888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分别将参数加载到网络和优化器上</a:t>
            </a:r>
            <a:endParaRPr lang="en-US" altLang="zh-CN" sz="1400" i="1" dirty="0">
              <a:solidFill>
                <a:srgbClr val="888888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load_param_into_net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(net,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param_dict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load_param_into_net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(opt, 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param_dict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内容占位符 4"/>
          <p:cNvSpPr txBox="1"/>
          <p:nvPr/>
        </p:nvSpPr>
        <p:spPr>
          <a:xfrm>
            <a:off x="725737" y="3892676"/>
            <a:ext cx="10739600" cy="592698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如果训练中断后想继续做训练，或者加载模型做微调（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Fine-tuning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先使用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mindspore.train.serialization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提供的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load_checkpoint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load_param_into_net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功能，再行训练。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88258" y="2205219"/>
            <a:ext cx="8805002" cy="42789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32687" y="2633117"/>
            <a:ext cx="721171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257" y="6035269"/>
            <a:ext cx="722986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Checkpoint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完整代码示例：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https://gitee.com/mindspore/course/tree/master/checkpoint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模型定义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ym typeface="Huawei Sans" panose="020C0503030203020204" pitchFamily="34" charset="0"/>
              </a:rPr>
              <a:t>模型</a:t>
            </a:r>
            <a:r>
              <a:rPr lang="zh-CN" altLang="en-US" dirty="0">
                <a:sym typeface="Huawei Sans" panose="020C0503030203020204" pitchFamily="34" charset="0"/>
              </a:rPr>
              <a:t>推理</a:t>
            </a:r>
            <a:endParaRPr lang="zh-CN" altLang="en-US" dirty="0"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编程概念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：张量（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725738" y="1513624"/>
            <a:ext cx="10729366" cy="1261228"/>
          </a:xfrm>
        </p:spPr>
        <p:txBody>
          <a:bodyPr/>
          <a:lstStyle/>
          <a:p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中最基础的数据结构是张量 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(Tensor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，是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计算的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基础 ：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Parameter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（权重和偏置）的载体，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Feature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Map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的载体；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可与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numpy.ndarray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无缝转换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61053" y="2614194"/>
            <a:ext cx="3840805" cy="1569047"/>
          </a:xfrm>
          <a:prstGeom prst="rect">
            <a:avLst/>
          </a:prstGeom>
          <a:solidFill>
            <a:srgbClr val="56C4D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声明和使用</a:t>
            </a:r>
            <a:endParaRPr lang="zh-CN" altLang="en-US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625475" indent="-269875"/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t1 = Tensor(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np.zeros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([1, 2, 3]), ms.float32)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625475" indent="-269875"/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assert 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isinstance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(t1, Tensor)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625475" indent="-269875"/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assert t1.shape == (1, 2, 3)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625475" indent="-269875"/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assert t1.dtype == ms.float32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1055" y="4275538"/>
            <a:ext cx="3840802" cy="1630579"/>
          </a:xfrm>
          <a:prstGeom prst="rect">
            <a:avLst/>
          </a:prstGeom>
          <a:solidFill>
            <a:srgbClr val="56C4D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Parameter</a:t>
            </a:r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的数据载体</a:t>
            </a:r>
            <a:endParaRPr lang="zh-CN" altLang="en-US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55600" lvl="1"/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Parameter</a:t>
            </a:r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的属性：</a:t>
            </a:r>
            <a:endParaRPr lang="zh-CN" altLang="en-US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default_input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 Tensor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name: </a:t>
            </a:r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str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requires_grad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 bool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layerwise_parallel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: bool</a:t>
            </a:r>
            <a:endParaRPr lang="zh-CN" altLang="en-US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5716" y="2614195"/>
            <a:ext cx="3079622" cy="3291923"/>
          </a:xfrm>
          <a:prstGeom prst="rect">
            <a:avLst/>
          </a:prstGeom>
          <a:solidFill>
            <a:srgbClr val="56C4D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常见的操作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转换成</a:t>
            </a:r>
            <a:r>
              <a:rPr lang="en-US" altLang="zh-CN" sz="1600" dirty="0" err="1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Numpy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数组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asnumpy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获取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的大小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size()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获取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的维数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dim()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获取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的数据类型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dtype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设置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的数据类型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set_dtype</a:t>
            </a:r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获取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</a:t>
            </a:r>
            <a:r>
              <a:rPr lang="zh-CN" altLang="en-US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的形状</a:t>
            </a:r>
            <a:r>
              <a:rPr lang="en-US" altLang="zh-CN" sz="1600" dirty="0">
                <a:solidFill>
                  <a:srgbClr val="00B05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endParaRPr lang="en-US" altLang="zh-CN" sz="1600" dirty="0">
              <a:solidFill>
                <a:srgbClr val="00B050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sz="160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shape</a:t>
            </a:r>
            <a:endParaRPr lang="en-US" altLang="zh-CN" sz="1600" dirty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2625"/>
          <a:stretch>
            <a:fillRect/>
          </a:stretch>
        </p:blipFill>
        <p:spPr>
          <a:xfrm>
            <a:off x="549736" y="2619079"/>
            <a:ext cx="3639766" cy="230042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模型推理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5738" y="1010481"/>
            <a:ext cx="10739600" cy="961502"/>
          </a:xfrm>
        </p:spPr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使用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做推理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加载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Checkpoint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到网络中；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调用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model.predict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接口进行推理。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28890" y="1971983"/>
            <a:ext cx="10739599" cy="24612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CKPT_2 =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'ckpt/lenet_1-2_1875.ckpt'</a:t>
            </a:r>
            <a:b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infer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(data_dir):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ds = create_dataset(data_dir,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training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False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).create_dict_iterator()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data = ds.get_next()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images = data[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'image'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labels = data[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'label'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net = LeNet5()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load_checkpoint(CKPT_2,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=net)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model = Model(net)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output = model.predict(Tensor(data[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'image'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preds = np.argmax(output.asnumpy(),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axis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8890" y="4491934"/>
            <a:ext cx="10739599" cy="1338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 indent="-168275" defTabSz="11874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1207135" algn="ctr"/>
              </a:tabLst>
            </a:pP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Arial" panose="020B0604020202020204" pitchFamily="34" charset="0"/>
                <a:sym typeface="Huawei Sans" panose="020C0503030203020204" pitchFamily="34" charset="0"/>
              </a:rPr>
              <a:t>使用其他平台做推理</a:t>
            </a:r>
            <a:endParaRPr lang="en-US" altLang="zh-CN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Arial" panose="020B0604020202020204" pitchFamily="34" charset="0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加载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Checkpoint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到网络中；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调用</a:t>
            </a:r>
            <a:r>
              <a:rPr lang="en-US" altLang="zh-CN" sz="16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mindspore.train.serialization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提供的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export()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接口，导出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ONNX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等格式的模型文件；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28930" lvl="1" indent="-168275" defTabSz="1187450">
              <a:spcAft>
                <a:spcPts val="600"/>
              </a:spcAft>
              <a:buClr>
                <a:srgbClr val="1D1D1A"/>
              </a:buClr>
              <a:buFont typeface=".AppleSystemUIFont"/>
              <a:buChar char="&gt;"/>
              <a:tabLst>
                <a:tab pos="1207135" algn="ctr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在任何支持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ONNX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模型文件的平台上进行推理；</a:t>
            </a:r>
            <a:endParaRPr lang="zh-CN" altLang="en-US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25739" y="5800369"/>
            <a:ext cx="10739599" cy="5230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input = np.random.uniform(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1.0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size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 [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224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224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]).astype(np.float32)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export(resnet, Tensor(input),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file_name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'resnet50-2_32.pb'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file_format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 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'ONNX'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endParaRPr lang="zh-CN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65459" y="3560010"/>
            <a:ext cx="4503129" cy="65183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98042" y="6061877"/>
            <a:ext cx="8216602" cy="2348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部署推理服务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2"/>
          </p:nvPr>
        </p:nvSpPr>
        <p:spPr>
          <a:xfrm>
            <a:off x="725738" y="1513623"/>
            <a:ext cx="10739599" cy="1565274"/>
          </a:xfrm>
        </p:spPr>
        <p:txBody>
          <a:bodyPr/>
          <a:lstStyle/>
          <a:p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Serving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是一个轻量级、高性能的服务模块，旨在帮助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开发者在生产环境中高效部署在线推理服务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使用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完成模型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训练；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导出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BINARY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格式）；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使用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Serving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创建推理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服务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737" y="3140019"/>
            <a:ext cx="10739599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ms_serving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[--help] [--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model_path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&lt;MODEL_PATH&gt;] [--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model_name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&lt;MODEL_NAME&gt;]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   [--port &lt;PORT&gt;] [--</a:t>
            </a:r>
            <a:r>
              <a:rPr lang="en-US" altLang="zh-CN"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device_id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&lt;DEVICE_ID&gt;]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8890" y="5890019"/>
            <a:ext cx="10739599" cy="307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r0.6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及以上版本：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https://www.mindspore.cn/tutorial/zh-CN/r0.6/advanced_use/serving.html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28890" y="3778430"/>
          <a:ext cx="10739597" cy="1881396"/>
        </p:xfrm>
        <a:graphic>
          <a:graphicData uri="http://schemas.openxmlformats.org/drawingml/2006/table">
            <a:tbl>
              <a:tblPr/>
              <a:tblGrid>
                <a:gridCol w="3245940"/>
                <a:gridCol w="838571"/>
                <a:gridCol w="2951772"/>
                <a:gridCol w="1274628"/>
                <a:gridCol w="1241434"/>
                <a:gridCol w="1187252"/>
              </a:tblGrid>
              <a:tr h="313484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参数名</a:t>
                      </a:r>
                      <a:endParaRPr lang="zh-CN" altLang="en-US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属性</a:t>
                      </a:r>
                      <a:endParaRPr lang="zh-CN" altLang="en-US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功能描述</a:t>
                      </a:r>
                      <a:endParaRPr lang="zh-CN" altLang="en-US" sz="1400" b="1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参数类型</a:t>
                      </a:r>
                      <a:endParaRPr lang="zh-CN" altLang="en-US" sz="1400" b="1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默认值</a:t>
                      </a:r>
                      <a:endParaRPr lang="zh-CN" altLang="en-US" sz="1400" b="1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取值范围</a:t>
                      </a:r>
                      <a:endParaRPr lang="zh-CN" altLang="en-US" sz="1400" b="1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3484"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--help</a:t>
                      </a:r>
                      <a:endParaRPr lang="en-US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可选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显示启动命令的帮助信息。</a:t>
                      </a:r>
                      <a:endParaRPr lang="zh-CN" altLang="en-US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</a:tr>
              <a:tr h="313484"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--model_path &lt;MODEL_PATH&gt;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必选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指定待加载模型的存放路径。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str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空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3484"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--</a:t>
                      </a:r>
                      <a:r>
                        <a:rPr lang="en-US" sz="1400" dirty="0" err="1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model_name</a:t>
                      </a:r>
                      <a:r>
                        <a:rPr 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 &lt;MODEL_NAME&gt;</a:t>
                      </a:r>
                      <a:endParaRPr lang="en-US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必选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指定待加载模型的文件名。</a:t>
                      </a:r>
                      <a:endParaRPr lang="zh-CN" altLang="en-US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str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空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</a:tr>
              <a:tr h="313484"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--port &lt;PORT&gt;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可选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指定</a:t>
                      </a:r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Serving</a:t>
                      </a:r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对外的端口号。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int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5500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1~65535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3484"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--device_id &lt;DEVICE_ID&gt;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可选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zh-CN" alt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指定使用的设备号</a:t>
                      </a:r>
                      <a:endParaRPr lang="zh-CN" alt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int</a:t>
                      </a:r>
                      <a:endParaRPr lang="en-US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0</a:t>
                      </a:r>
                      <a:endParaRPr lang="en-US" altLang="zh-CN" sz="140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1"/>
                      <a:r>
                        <a:rPr lang="en-US" altLang="zh-CN" sz="1400" dirty="0"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0~7</a:t>
                      </a:r>
                      <a:endParaRPr lang="en-US" altLang="zh-CN" sz="1400" dirty="0"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00207" marR="100207" marT="50103" marB="50103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开发流程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模型定义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ym typeface="Huawei Sans" panose="020C0503030203020204" pitchFamily="34" charset="0"/>
              </a:rPr>
              <a:t>迁移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副标题 2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编程接口对比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17942" y="6295170"/>
            <a:ext cx="1322798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200329" y="446095"/>
            <a:ext cx="3673628" cy="5845472"/>
          </a:xfrm>
          <a:prstGeom prst="rect">
            <a:avLst/>
          </a:prstGeom>
          <a:solidFill>
            <a:srgbClr val="56C4D2"/>
          </a:solidFill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(nn.Module):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(Net,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 = nn.Conv2d()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 = nn.Linear()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forward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F.relu(x)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 = Net()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loss_fn = nn.CrossEntropyLoss()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 = optim.SGD(</a:t>
            </a:r>
            <a:r>
              <a:rPr lang="zh-CN" altLang="zh-CN" sz="11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momentum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0.9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 = torchvision.datasets.CIFAR10()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loader = torch.utils.data.DataLoader(dataset)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for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epoch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 </a:t>
            </a:r>
            <a:r>
              <a:rPr lang="zh-CN" altLang="zh-CN" sz="11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range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for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i, data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 </a:t>
            </a:r>
            <a:r>
              <a:rPr lang="zh-CN" altLang="zh-CN" sz="11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enumerate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(loader, 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opt.zero_grad()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outputs = net(data[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 = loss_fn(outputs, 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loss.backward()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opt.step()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with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torch.no_grad():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for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dataloader: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outputs = net(data[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_, pred = torch.max(outputs.data, 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total += 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].size(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correct += (pred == labels).sum().item()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acc = 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100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* correct / total</a:t>
            </a:r>
            <a:endParaRPr lang="zh-CN" altLang="zh-CN" sz="2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200330" y="6295170"/>
            <a:ext cx="973343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Pytorch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270" y="1450307"/>
            <a:ext cx="7791093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MindSpore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高阶</a:t>
            </a:r>
            <a:r>
              <a:rPr lang="en-US" altLang="zh-CN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API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和编程风格与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tf.keras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和</a:t>
            </a:r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Pytorch</a:t>
            </a:r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类似，上手和迁移容易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8554" y="2222050"/>
            <a:ext cx="3790626" cy="3985670"/>
          </a:xfrm>
          <a:prstGeom prst="rect">
            <a:avLst/>
          </a:prstGeom>
          <a:solidFill>
            <a:srgbClr val="56C4D2"/>
          </a:solidFill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(tf.keras.Model):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(MyModel,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 = tf.keras.layers.Conv2D()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 = tf.keras.layers.ReLU()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 = tf.keras.layers.Dense()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call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 = Net()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loss_fn = tf.keras.losses.SparseCategoricalCrossentropy()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 = tf.keras.optimizers.Adam()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 = tf.keras.datasets.cifar10.load_data()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model.compile(</a:t>
            </a:r>
            <a:r>
              <a:rPr lang="zh-CN" altLang="zh-CN" sz="11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optimizer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=opt, </a:t>
            </a:r>
            <a:r>
              <a:rPr lang="zh-CN" altLang="zh-CN" sz="11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=loss_fn, </a:t>
            </a:r>
            <a:r>
              <a:rPr lang="zh-CN" altLang="zh-CN" sz="11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=[</a:t>
            </a:r>
            <a:r>
              <a:rPr lang="zh-CN" altLang="zh-CN" sz="11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'accuracy'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model.fit(data[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model.evaluate(data[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], data[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])</a:t>
            </a:r>
            <a:endParaRPr lang="zh-CN" altLang="zh-CN" sz="2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0269" y="6295170"/>
            <a:ext cx="1954381" cy="369204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Tensorflow.keras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17942" y="2306688"/>
            <a:ext cx="3673628" cy="3816393"/>
          </a:xfrm>
          <a:prstGeom prst="rect">
            <a:avLst/>
          </a:prstGeom>
          <a:solidFill>
            <a:srgbClr val="56C4D2"/>
          </a:solidFill>
          <a:ln>
            <a:noFill/>
          </a:ln>
          <a:effectLst/>
        </p:spPr>
        <p:txBody>
          <a:bodyPr vert="horz" wrap="square" lIns="91404" tIns="45702" rIns="91404" bIns="45702" numCol="1" anchor="ctr" anchorCtr="0" compatLnSpc="1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(nn.Cell):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(Net,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11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 = nn.Conv2d()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 = nn.ReLU()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 = nn.Dense()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1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.conv1(x)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x = </a:t>
            </a:r>
            <a:r>
              <a:rPr lang="zh-CN" altLang="zh-CN" sz="11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.fc1(x)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net = Net()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loss_fn = nn.loss.SoftmaxCrossEntropyWithLogits()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opt = nn.Momentum()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dataset = dataset.Cifar10Dataset()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 = train.Model(net, loss_fn, opt, </a:t>
            </a:r>
            <a:r>
              <a:rPr lang="zh-CN" altLang="zh-CN" sz="11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metrics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={</a:t>
            </a:r>
            <a:r>
              <a:rPr lang="zh-CN" altLang="zh-CN" sz="11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'acc'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})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model.train(</a:t>
            </a:r>
            <a:r>
              <a:rPr lang="zh-CN" altLang="zh-CN" sz="1100" dirty="0">
                <a:solidFill>
                  <a:srgbClr val="1750E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5</a:t>
            </a: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dataset)</a:t>
            </a:r>
            <a:b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1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model.eval(dataset)</a:t>
            </a:r>
            <a:endParaRPr lang="zh-CN" altLang="zh-CN" sz="2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网络迁移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6662" y="5728687"/>
            <a:ext cx="1073867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API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映射：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https://www.mindspore.cn/docs/zh-CN/master/operator_list.html#operator_api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网络迁移教程：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https://www.mindspore.cn/tutorial/zh-CN/master/advanced_use/network_migration.html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891" y="1015902"/>
            <a:ext cx="10738674" cy="4712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参与社区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社区：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  <a:hlinkClick r:id="rId1"/>
              </a:rPr>
              <a:t>https://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  <a:hlinkClick r:id="rId1"/>
              </a:rPr>
              <a:t>gitee.com/mindspore/community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优秀开发者及布道师招募：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  <a:hlinkClick r:id="rId2"/>
              </a:rPr>
              <a:t>https://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  <a:hlinkClick r:id="rId2"/>
              </a:rPr>
              <a:t>www.mindspore.cn/evangelist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高校开发者微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信群：添加微信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mindspore0328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，备注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“开发者”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官方交流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QQ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群：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871543426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官方微信公众号：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endParaRPr lang="en-US" altLang="zh-CN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圆角矩形 244"/>
          <p:cNvSpPr/>
          <p:nvPr/>
        </p:nvSpPr>
        <p:spPr>
          <a:xfrm>
            <a:off x="5459487" y="1058605"/>
            <a:ext cx="5646496" cy="2280484"/>
          </a:xfrm>
          <a:prstGeom prst="roundRect">
            <a:avLst>
              <a:gd name="adj" fmla="val 2392"/>
            </a:avLst>
          </a:prstGeom>
          <a:solidFill>
            <a:srgbClr val="3B3A3A"/>
          </a:solidFill>
          <a:ln w="12700">
            <a:miter lim="400000"/>
          </a:ln>
          <a:effectLst>
            <a:outerShdw blurRad="101600" dist="12700" dir="5400000" rotWithShape="0">
              <a:srgbClr val="000000">
                <a:alpha val="20000"/>
              </a:srgbClr>
            </a:outerShdw>
          </a:effectLst>
        </p:spPr>
        <p:txBody>
          <a:bodyPr lIns="26125" tIns="26125" rIns="26125" bIns="26125" anchor="ctr"/>
          <a:lstStyle/>
          <a:p>
            <a:pPr defTabSz="261620">
              <a:defRPr sz="3400" b="0"/>
            </a:pPr>
            <a:endParaRPr sz="920" kern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圆角矩形 244"/>
          <p:cNvSpPr/>
          <p:nvPr/>
        </p:nvSpPr>
        <p:spPr>
          <a:xfrm>
            <a:off x="936289" y="1058605"/>
            <a:ext cx="3998536" cy="2280484"/>
          </a:xfrm>
          <a:prstGeom prst="roundRect">
            <a:avLst>
              <a:gd name="adj" fmla="val 2392"/>
            </a:avLst>
          </a:prstGeom>
          <a:solidFill>
            <a:srgbClr val="3B3A3A"/>
          </a:solidFill>
          <a:ln w="12700">
            <a:miter lim="400000"/>
          </a:ln>
          <a:effectLst>
            <a:outerShdw blurRad="101600" dist="12700" dir="5400000" rotWithShape="0">
              <a:srgbClr val="000000">
                <a:alpha val="20000"/>
              </a:srgbClr>
            </a:outerShdw>
          </a:effectLst>
        </p:spPr>
        <p:txBody>
          <a:bodyPr lIns="26125" tIns="26125" rIns="26125" bIns="26125" anchor="ctr"/>
          <a:lstStyle/>
          <a:p>
            <a:pPr defTabSz="261620">
              <a:defRPr sz="3400" b="0"/>
            </a:pPr>
            <a:endParaRPr sz="920" kern="0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矩形 2"/>
          <p:cNvSpPr txBox="1"/>
          <p:nvPr/>
        </p:nvSpPr>
        <p:spPr>
          <a:xfrm>
            <a:off x="1417365" y="2899305"/>
            <a:ext cx="2926354" cy="383054"/>
          </a:xfrm>
          <a:prstGeom prst="rect">
            <a:avLst/>
          </a:prstGeom>
          <a:ln w="12700">
            <a:miter lim="400000"/>
          </a:ln>
        </p:spPr>
        <p:txBody>
          <a:bodyPr wrap="none" lIns="12339" rIns="12339">
            <a:spAutoFit/>
          </a:bodyPr>
          <a:lstStyle>
            <a:lvl1pPr defTabSz="1521460">
              <a:defRPr sz="7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sz="1890" kern="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https://www.mindspore.cn</a:t>
            </a:r>
            <a:endParaRPr sz="189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矩形 26"/>
          <p:cNvSpPr txBox="1"/>
          <p:nvPr/>
        </p:nvSpPr>
        <p:spPr>
          <a:xfrm>
            <a:off x="6835154" y="2902101"/>
            <a:ext cx="3155584" cy="383054"/>
          </a:xfrm>
          <a:prstGeom prst="rect">
            <a:avLst/>
          </a:prstGeom>
          <a:ln w="12700">
            <a:miter lim="400000"/>
          </a:ln>
        </p:spPr>
        <p:txBody>
          <a:bodyPr wrap="none" lIns="12339" rIns="12339">
            <a:spAutoFit/>
          </a:bodyPr>
          <a:lstStyle>
            <a:lvl1pPr defTabSz="1521460">
              <a:defRPr sz="7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sz="1890" kern="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https://gitee.com/mindspore</a:t>
            </a:r>
            <a:endParaRPr sz="189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形状"/>
          <p:cNvSpPr/>
          <p:nvPr/>
        </p:nvSpPr>
        <p:spPr>
          <a:xfrm>
            <a:off x="1337085" y="1495146"/>
            <a:ext cx="1524711" cy="1336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6"/>
                </a:moveTo>
                <a:lnTo>
                  <a:pt x="0" y="1856"/>
                </a:lnTo>
                <a:cubicBezTo>
                  <a:pt x="0" y="831"/>
                  <a:pt x="728" y="0"/>
                  <a:pt x="1627" y="0"/>
                </a:cubicBezTo>
                <a:lnTo>
                  <a:pt x="19973" y="0"/>
                </a:lnTo>
                <a:lnTo>
                  <a:pt x="19973" y="0"/>
                </a:lnTo>
                <a:cubicBezTo>
                  <a:pt x="20872" y="0"/>
                  <a:pt x="21600" y="831"/>
                  <a:pt x="21600" y="1856"/>
                </a:cubicBezTo>
                <a:lnTo>
                  <a:pt x="21600" y="19744"/>
                </a:lnTo>
                <a:lnTo>
                  <a:pt x="21600" y="19744"/>
                </a:lnTo>
                <a:cubicBezTo>
                  <a:pt x="21600" y="20769"/>
                  <a:pt x="20872" y="21600"/>
                  <a:pt x="19973" y="21600"/>
                </a:cubicBezTo>
                <a:lnTo>
                  <a:pt x="1627" y="21600"/>
                </a:lnTo>
                <a:lnTo>
                  <a:pt x="1627" y="21600"/>
                </a:lnTo>
                <a:cubicBezTo>
                  <a:pt x="728" y="21600"/>
                  <a:pt x="0" y="20769"/>
                  <a:pt x="0" y="19744"/>
                </a:cubicBezTo>
                <a:close/>
              </a:path>
            </a:pathLst>
          </a:custGeom>
          <a:solidFill>
            <a:srgbClr val="EDEDED"/>
          </a:solidFill>
          <a:ln w="12700" cap="flat">
            <a:noFill/>
            <a:miter lim="400000"/>
          </a:ln>
          <a:effectLst>
            <a:reflection stA="10000" endPos="40000" dir="5400000" sy="-100000" algn="bl" rotWithShape="0"/>
          </a:effectLst>
        </p:spPr>
        <p:txBody>
          <a:bodyPr wrap="square" lIns="12339" tIns="12339" rIns="12339" bIns="12339" numCol="1" anchor="ctr">
            <a:noAutofit/>
          </a:bodyPr>
          <a:lstStyle/>
          <a:p>
            <a:pPr defTabSz="410845">
              <a:defRPr sz="6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675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等线" panose="02010600030101010101" charset="-122"/>
              <a:sym typeface="Huawei Sans" panose="020C0503030203020204" pitchFamily="34" charset="0"/>
            </a:endParaRPr>
          </a:p>
        </p:txBody>
      </p:sp>
      <p:pic>
        <p:nvPicPr>
          <p:cNvPr id="12" name="image36.png" descr="image36.png"/>
          <p:cNvPicPr>
            <a:picLocks noChangeAspect="1"/>
          </p:cNvPicPr>
          <p:nvPr/>
        </p:nvPicPr>
        <p:blipFill>
          <a:blip r:embed="rId3"/>
          <a:srcRect r="2"/>
          <a:stretch>
            <a:fillRect/>
          </a:stretch>
        </p:blipFill>
        <p:spPr>
          <a:xfrm>
            <a:off x="1337085" y="1495146"/>
            <a:ext cx="1524667" cy="1336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" y="0"/>
                </a:moveTo>
                <a:cubicBezTo>
                  <a:pt x="728" y="0"/>
                  <a:pt x="0" y="831"/>
                  <a:pt x="0" y="1856"/>
                </a:cubicBezTo>
                <a:lnTo>
                  <a:pt x="0" y="19744"/>
                </a:lnTo>
                <a:cubicBezTo>
                  <a:pt x="0" y="20769"/>
                  <a:pt x="728" y="21600"/>
                  <a:pt x="1627" y="21600"/>
                </a:cubicBezTo>
                <a:lnTo>
                  <a:pt x="19973" y="21600"/>
                </a:lnTo>
                <a:cubicBezTo>
                  <a:pt x="20872" y="21600"/>
                  <a:pt x="21600" y="20769"/>
                  <a:pt x="21600" y="19744"/>
                </a:cubicBezTo>
                <a:lnTo>
                  <a:pt x="21600" y="1856"/>
                </a:lnTo>
                <a:cubicBezTo>
                  <a:pt x="21600" y="831"/>
                  <a:pt x="20872" y="0"/>
                  <a:pt x="19973" y="0"/>
                </a:cubicBezTo>
                <a:lnTo>
                  <a:pt x="1627" y="0"/>
                </a:lnTo>
                <a:close/>
              </a:path>
            </a:pathLst>
          </a:custGeom>
          <a:ln w="12700" cap="flat">
            <a:noFill/>
            <a:miter lim="400000"/>
            <a:headEnd/>
            <a:tailEnd/>
          </a:ln>
          <a:effectLst>
            <a:reflection stA="38000" endPos="40000" dir="5400000" sy="-100000" algn="bl" rotWithShape="0"/>
          </a:effectLst>
        </p:spPr>
      </p:pic>
      <p:pic>
        <p:nvPicPr>
          <p:cNvPr id="13" name="image37.png" descr="image37.png"/>
          <p:cNvPicPr>
            <a:picLocks noChangeAspect="1"/>
          </p:cNvPicPr>
          <p:nvPr/>
        </p:nvPicPr>
        <p:blipFill>
          <a:blip r:embed="rId4"/>
          <a:srcRect b="2"/>
          <a:stretch>
            <a:fillRect/>
          </a:stretch>
        </p:blipFill>
        <p:spPr>
          <a:xfrm>
            <a:off x="5867967" y="1504624"/>
            <a:ext cx="3207756" cy="132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" y="0"/>
                </a:moveTo>
                <a:cubicBezTo>
                  <a:pt x="166" y="0"/>
                  <a:pt x="0" y="403"/>
                  <a:pt x="0" y="900"/>
                </a:cubicBezTo>
                <a:lnTo>
                  <a:pt x="0" y="20700"/>
                </a:lnTo>
                <a:cubicBezTo>
                  <a:pt x="0" y="21197"/>
                  <a:pt x="166" y="21600"/>
                  <a:pt x="371" y="21600"/>
                </a:cubicBezTo>
                <a:lnTo>
                  <a:pt x="21229" y="21600"/>
                </a:lnTo>
                <a:cubicBezTo>
                  <a:pt x="21434" y="21600"/>
                  <a:pt x="21600" y="21197"/>
                  <a:pt x="21600" y="20700"/>
                </a:cubicBezTo>
                <a:lnTo>
                  <a:pt x="21600" y="900"/>
                </a:lnTo>
                <a:cubicBezTo>
                  <a:pt x="21600" y="403"/>
                  <a:pt x="21434" y="0"/>
                  <a:pt x="21229" y="0"/>
                </a:cubicBezTo>
                <a:lnTo>
                  <a:pt x="371" y="0"/>
                </a:lnTo>
                <a:close/>
              </a:path>
            </a:pathLst>
          </a:custGeom>
          <a:ln w="12700">
            <a:miter lim="400000"/>
            <a:headEnd/>
            <a:tailEnd/>
          </a:ln>
          <a:effectLst>
            <a:reflection stA="10000" endPos="40000" dir="5400000" sy="-100000" algn="bl" rotWithShape="0"/>
          </a:effectLst>
        </p:spPr>
      </p:pic>
      <p:pic>
        <p:nvPicPr>
          <p:cNvPr id="14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783" y="1504624"/>
            <a:ext cx="1321720" cy="13217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875" y="1502349"/>
            <a:ext cx="1321720" cy="13217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文本占位符 16"/>
          <p:cNvSpPr txBox="1"/>
          <p:nvPr/>
        </p:nvSpPr>
        <p:spPr>
          <a:xfrm>
            <a:off x="2222164" y="1140958"/>
            <a:ext cx="1080458" cy="28658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86868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6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645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官方网站</a:t>
            </a:r>
            <a:endParaRPr lang="zh-CN" altLang="en-US" sz="6645" dirty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7" name="文本占位符 16"/>
          <p:cNvSpPr/>
          <p:nvPr/>
        </p:nvSpPr>
        <p:spPr>
          <a:xfrm>
            <a:off x="7590932" y="1140958"/>
            <a:ext cx="1383604" cy="286582"/>
          </a:xfrm>
          <a:prstGeom prst="rect">
            <a:avLst/>
          </a:prstGeom>
          <a:ln w="12700">
            <a:miter lim="400000"/>
          </a:ln>
        </p:spPr>
        <p:txBody>
          <a:bodyPr lIns="12339" rIns="12339" anchor="ctr">
            <a:normAutofit fontScale="92500" lnSpcReduction="20000"/>
          </a:bodyPr>
          <a:lstStyle>
            <a:lvl1pPr defTabSz="868680">
              <a:lnSpc>
                <a:spcPct val="90000"/>
              </a:lnSpc>
              <a:spcBef>
                <a:spcPts val="900"/>
              </a:spcBef>
              <a:defRPr sz="6650" b="0">
                <a:solidFill>
                  <a:srgbClr val="FFFFFF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  <a:sym typeface="方正兰亭黑简体" panose="02000000000000000000" pitchFamily="2" charset="-122"/>
              </a:defRPr>
            </a:lvl1pPr>
          </a:lstStyle>
          <a:p>
            <a:r>
              <a:rPr sz="1795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代码托管平台</a:t>
            </a:r>
            <a:endParaRPr sz="1795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编程概念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：算子（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Operation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890" y="1450307"/>
            <a:ext cx="4168368" cy="449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常用的</a:t>
            </a:r>
            <a:r>
              <a:rPr lang="en-US" altLang="zh-CN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Operation</a:t>
            </a:r>
            <a:r>
              <a:rPr lang="zh-CN" altLang="en-US" sz="16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：</a:t>
            </a:r>
            <a:endParaRPr lang="en-US" altLang="zh-CN" sz="16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array: Array</a:t>
            </a:r>
            <a:r>
              <a: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相关的算子</a:t>
            </a:r>
            <a:endParaRPr lang="en-US" altLang="zh-CN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ExpandDims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Squeeze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Concat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OnesLike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Select	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StridedSlice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ScatterNd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……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endParaRPr lang="en-US" altLang="zh-CN" sz="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math: </a:t>
            </a:r>
            <a:r>
              <a: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数学计算相关的算子</a:t>
            </a:r>
            <a:endParaRPr lang="en-US" altLang="zh-CN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AddN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                        - Cos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Sub		- Sin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Mul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LogicalAnd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MatMul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LogicalNot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RealDiv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                  	- Less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ReduceMean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Greater …..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endParaRPr lang="en-US" altLang="zh-CN" sz="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</a:t>
            </a:r>
            <a:r>
              <a:rPr lang="en-US" altLang="zh-CN" sz="12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nn</a:t>
            </a: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: </a:t>
            </a:r>
            <a:r>
              <a: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网络类算子</a:t>
            </a:r>
            <a:endParaRPr lang="en-US" altLang="zh-CN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Conv2d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MaxPool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Flatten                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AvgPool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Softmax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TopK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ReLU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SoftmaxCrossEntropy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Sigmoid	- SmoothL1Loss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Pooling	- SGD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BatchNorm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	- </a:t>
            </a: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SigmoidCrossEntropy</a:t>
            </a:r>
            <a:r>
              <a:rPr lang="en-US" altLang="zh-CN" sz="10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…..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  <a:tabLst>
                <a:tab pos="539115" algn="l"/>
              </a:tabLst>
            </a:pPr>
            <a:endParaRPr lang="en-US" altLang="zh-CN" sz="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control: </a:t>
            </a:r>
            <a:r>
              <a: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控制类算子</a:t>
            </a:r>
            <a:endParaRPr lang="en-US" altLang="zh-CN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r>
              <a:rPr lang="en-US" altLang="zh-CN" sz="10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ControlDepend</a:t>
            </a:r>
            <a:endParaRPr lang="en-US" altLang="zh-CN" sz="10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 marL="539750" lvl="1" indent="-184150">
              <a:buFontTx/>
              <a:buChar char="-"/>
            </a:pPr>
            <a:endParaRPr lang="en-US" altLang="zh-CN" sz="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endParaRPr lang="en-US" altLang="zh-CN" sz="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  <a:p>
            <a:pPr>
              <a:buFontTx/>
              <a:buChar char="-"/>
            </a:pPr>
            <a:r>
              <a:rPr lang="en-US" altLang="zh-CN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 other: </a:t>
            </a:r>
            <a:r>
              <a:rPr lang="zh-CN" altLang="en-US" sz="12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其他</a:t>
            </a:r>
            <a:endParaRPr lang="zh-CN" altLang="en-US" sz="12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1717" y="4467521"/>
            <a:ext cx="6093620" cy="1476751"/>
          </a:xfrm>
          <a:prstGeom prst="rect">
            <a:avLst/>
          </a:prstGeom>
          <a:solidFill>
            <a:srgbClr val="56C4D2"/>
          </a:solidFill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input_x = Tensor(np.array([-1, 2, -3, 2, -1]), mindspore.float16)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relu = nn.ReLU()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relu(input_x)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[0.  2.  0.  2.  0.]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1717" y="2958914"/>
            <a:ext cx="6093620" cy="1199860"/>
          </a:xfrm>
          <a:prstGeom prst="rect">
            <a:avLst/>
          </a:prstGeom>
          <a:solidFill>
            <a:srgbClr val="56C4D2"/>
          </a:solidFill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cos = P.Cos()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input_x = Tensor(np.array([0.24, 0.83, 0.31, 0.09]), mindspore.float32)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output = cos(input_x)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71717" y="1450308"/>
            <a:ext cx="6093620" cy="1753557"/>
          </a:xfrm>
          <a:prstGeom prst="rect">
            <a:avLst/>
          </a:prstGeom>
          <a:solidFill>
            <a:srgbClr val="56C4D2"/>
          </a:solidFill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data1 = Tensor(np.array([[0, 1], [2, 1]]).astype(np.int32))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data2 = Tensor(np.array([[0, 1], [2, 1]]).astype(np.int32))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op = P.Concat()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sz="18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&gt;&gt;&gt; output = op((data1, data2))</a:t>
            </a:r>
            <a:endParaRPr lang="zh-CN" altLang="en-US" sz="18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编程</a:t>
            </a:r>
            <a:r>
              <a:rPr lang="zh-CN" altLang="en-US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概念</a:t>
            </a:r>
            <a:r>
              <a:rPr lang="zh-CN" altLang="en-US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Cell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Cell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MindSpore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核心编程结构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，定义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了执行计算的基本模块。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Cell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对象有以下成员方法：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init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，初始化参数（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Parameter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），子模块（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Cell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），算子（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Primitive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）等组件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，进行初始化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校验；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，定义执行的过程，有一些语法限制。图模式时，会被编译成图来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执行；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bprop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（可选），自定义模块的反向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。未定义时，框架会自动生成反向图，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计算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的反向。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预定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义的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Cell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算子：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ReLU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Dense, Conv2d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Loss, Optimizer, Metrics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Wrapper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TrainOneStepCell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WithLossCell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WithGradCell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891" y="4203251"/>
            <a:ext cx="10736446" cy="2030532"/>
          </a:xfrm>
          <a:prstGeom prst="rect">
            <a:avLst/>
          </a:prstGeom>
          <a:solidFill>
            <a:srgbClr val="56C4D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37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MyNet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(nn.Cell):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in_channel, out_channel):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000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super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(MyNet,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).</a:t>
            </a:r>
            <a:r>
              <a:rPr lang="zh-CN" altLang="zh-CN" sz="1400" dirty="0">
                <a:solidFill>
                  <a:srgbClr val="B200B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__init__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r>
              <a:rPr lang="en-US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fc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= nn.Dense(in_channel, out_channel,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weight_init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'normal'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bias_init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b="1" dirty="0">
                <a:solidFill>
                  <a:srgbClr val="00808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'zero'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</a:t>
            </a:r>
            <a:r>
              <a:rPr lang="zh-CN" altLang="zh-CN" sz="1400" dirty="0">
                <a:solidFill>
                  <a:srgbClr val="660099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has_bias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=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True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 = nn.ReLU()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def </a:t>
            </a:r>
            <a:r>
              <a:rPr lang="zh-CN" altLang="zh-CN" sz="1400" dirty="0">
                <a:solidFill>
                  <a:srgbClr val="00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construct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, x):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</a:t>
            </a:r>
            <a:r>
              <a:rPr lang="en-US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fc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x = </a:t>
            </a:r>
            <a:r>
              <a:rPr lang="zh-CN" altLang="zh-CN" sz="1400" dirty="0">
                <a:solidFill>
                  <a:srgbClr val="94558D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self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.relu(x)</a:t>
            </a:r>
            <a:b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return </a:t>
            </a:r>
            <a:r>
              <a:rPr lang="zh-CN" altLang="zh-CN" sz="1400" dirty="0">
                <a:solidFill>
                  <a:srgbClr val="080808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</a:t>
            </a:r>
            <a:endParaRPr lang="zh-CN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常用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模块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733634" y="1450308"/>
          <a:ext cx="10731703" cy="42952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92981"/>
                <a:gridCol w="8538722"/>
              </a:tblGrid>
              <a:tr h="4947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模块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cs typeface="+mn-cs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描述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857130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mindspore.dataset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常见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Dataset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加载和处理接口，如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MNIST, CIFAR-10, VOC, COCO, </a:t>
                      </a: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ImageFolder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, </a:t>
                      </a: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CelebA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等；</a:t>
                      </a:r>
                      <a:endParaRPr lang="en-US" altLang="zh-CN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  <a:p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transforms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提供基于</a:t>
                      </a: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OpenCV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PIL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及原生实现的数据处理、数据增强接口；</a:t>
                      </a:r>
                      <a:endParaRPr lang="en-US" altLang="zh-CN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  <a:p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text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提供文本处理接口；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628928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mindspore.common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Tensor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（张量），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Parameter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（权重、偏置等参数），</a:t>
                      </a: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dtype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 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（数据类型）及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Initializer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Parameter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初始化）等接口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620544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mindspore.context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设置上下文，如设置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Graph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和</a:t>
                      </a: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PyNative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模式、设备类型、中间图或数据保存、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Profiling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、设备内存、自动并行等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637314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mindspore.nn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Neural Network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常用算子，如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Layer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（层）、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Loss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（损失函数）、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Optimizer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（优化器）、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Metrics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（验证指标）以及基类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Cell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和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Wrapper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436057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mindspore.ops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原语算子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operations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（需初始化），组合算子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composite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，功能算子（已初始化的原语算子）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  <a:tr h="620544">
                <a:tc>
                  <a:txBody>
                    <a:bodyPr/>
                    <a:lstStyle/>
                    <a:p>
                      <a:pPr marL="0" marR="0" lvl="0" indent="0" algn="l" defTabSz="11880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mindspore.train</a:t>
                      </a:r>
                      <a:endParaRPr lang="zh-CN" altLang="en-US" sz="1400" dirty="0" smtClean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Model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（训练、验证、推理接口）、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callback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（损失监控、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Checkpoint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保存、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Summary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记录等），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serialization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（加载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Checkpoint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、导出模型等），</a:t>
                      </a:r>
                      <a:r>
                        <a:rPr lang="en-US" altLang="zh-CN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quant</a:t>
                      </a:r>
                      <a:r>
                        <a:rPr lang="zh-CN" altLang="en-US" sz="1400" dirty="0" smtClean="0">
                          <a:latin typeface="Huawei Sans" panose="020C0503030203020204" pitchFamily="34" charset="0"/>
                          <a:ea typeface="方正兰亭黑简体" panose="02000000000000000000" pitchFamily="2" charset="-122"/>
                          <a:sym typeface="Huawei Sans" panose="020C0503030203020204" pitchFamily="34" charset="0"/>
                        </a:rPr>
                        <a:t>（量化）</a:t>
                      </a:r>
                      <a:endParaRPr lang="zh-CN" altLang="en-US" sz="1400" dirty="0">
                        <a:latin typeface="Huawei Sans" panose="020C0503030203020204" pitchFamily="34" charset="0"/>
                        <a:ea typeface="方正兰亭黑简体" panose="02000000000000000000" pitchFamily="2" charset="-122"/>
                        <a:sym typeface="Huawei Sans" panose="020C0503030203020204" pitchFamily="34" charset="0"/>
                      </a:endParaRPr>
                    </a:p>
                  </a:txBody>
                  <a:tcPr marL="116069" marR="116069" marT="58034" marB="58034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33634" y="6020078"/>
            <a:ext cx="559159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API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文档：https://www.mindspore.cn/api/zh-CN/master/index.html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000"/>
    </mc:Choice>
    <mc:Fallback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编程概念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ym typeface="Huawei Sans" panose="020C0503030203020204" pitchFamily="34" charset="0"/>
              </a:rPr>
              <a:t>开发流程</a:t>
            </a:r>
            <a:endParaRPr lang="zh-CN" altLang="en-US" dirty="0"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数据处理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模型定义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模型训练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模型推理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网络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sym typeface="Huawei Sans" panose="020C0503030203020204" pitchFamily="34" charset="0"/>
              </a:rPr>
              <a:t>迁移</a:t>
            </a:r>
            <a:endParaRPr lang="zh-CN" altLang="en-US" dirty="0">
              <a:solidFill>
                <a:schemeClr val="bg1">
                  <a:lumMod val="50000"/>
                </a:schemeClr>
              </a:solidFill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基于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LeNet-5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的手写数字识别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2"/>
          </p:nvPr>
        </p:nvSpPr>
        <p:spPr>
          <a:xfrm>
            <a:off x="725738" y="1513624"/>
            <a:ext cx="10739599" cy="4195505"/>
          </a:xfrm>
        </p:spPr>
        <p:txBody>
          <a:bodyPr/>
          <a:lstStyle/>
          <a:p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MNIST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是一个手写数字数据集，训练集包含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60000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张手写数字，测试集包含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10000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张手写数字，共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类。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卷积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神经网络（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Convolutional Neural Networks, CNN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）的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研究始于二十世纪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80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至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90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年代，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是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最早出现的卷积神经网络之一。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在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的基础上，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1998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年</a:t>
            </a:r>
            <a:r>
              <a:rPr lang="en-US" altLang="zh-CN" dirty="0" err="1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Yann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 </a:t>
            </a:r>
            <a:r>
              <a:rPr lang="en-US" altLang="zh-CN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LeCun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等构建了卷积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神经网络</a:t>
            </a:r>
            <a:r>
              <a:rPr lang="en-US" altLang="zh-CN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LeNet-5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并在手写数字的识别问题中取得成功 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LeNet-5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及其后产生的变体定义了现代卷积神经网络的基本结构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，可谓入门</a:t>
            </a:r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级神经网络模型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026" name="Picture 2" descr="https://www.mindspore.cn/tutorial/zh-CN/master/_images/LeNet_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45" y="3372397"/>
            <a:ext cx="8050192" cy="211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ee.com/mindspore/course/raw/master/lenet5/images/mn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0" y="3357143"/>
            <a:ext cx="2676021" cy="21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28891" y="5709128"/>
            <a:ext cx="10736446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MNIST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官网：http://yann.lecun.com/exdb/mnist/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LeNet-5</a:t>
            </a:r>
            <a:r>
              <a:rPr lang="zh-CN" altLang="en-US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论文：</a:t>
            </a: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http://yann.lecun.com/exdb/publis/pdf/lecun-01a.pdf</a:t>
            </a:r>
            <a:endParaRPr lang="en-US" altLang="zh-CN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4849009" y="1450307"/>
            <a:ext cx="6616327" cy="4777731"/>
          </a:xfrm>
          <a:prstGeom prst="rect">
            <a:avLst/>
          </a:prstGeom>
          <a:solidFill>
            <a:srgbClr val="00B0F0">
              <a:alpha val="13000"/>
            </a:srgbClr>
          </a:solidFill>
          <a:ln w="25400">
            <a:noFill/>
            <a:prstDash val="dash"/>
          </a:ln>
          <a:effectLst/>
        </p:spPr>
        <p:txBody>
          <a:bodyPr rot="0" spcFirstLastPara="0" vertOverflow="overflow" horzOverflow="overflow" vert="horz" wrap="square" lIns="91404" tIns="45703" rIns="91404" bIns="45703" numCol="1" spcCol="0" rtlCol="0" fromWordArt="0" anchor="t" anchorCtr="0" forceAA="0" compatLnSpc="1">
            <a:noAutofit/>
          </a:bodyPr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 sz="14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开发流程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2"/>
          </p:nvPr>
        </p:nvSpPr>
        <p:spPr>
          <a:xfrm>
            <a:off x="725738" y="1513623"/>
            <a:ext cx="4098804" cy="4688628"/>
          </a:xfrm>
        </p:spPr>
        <p:txBody>
          <a:bodyPr/>
          <a:lstStyle/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数据处理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数据加载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数据增强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模型定义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定义网络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损失函数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优化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器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模型训练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Loss</a:t>
            </a:r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监控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验证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保存</a:t>
            </a:r>
            <a:r>
              <a:rPr lang="en-US" altLang="zh-CN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Checkpoint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模型推理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推理</a:t>
            </a:r>
            <a:endParaRPr lang="en-US" altLang="zh-CN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lvl="1"/>
            <a:r>
              <a:rPr lang="zh-CN" altLang="en-US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部署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285" y="6355208"/>
            <a:ext cx="2743716" cy="364982"/>
          </a:xfrm>
          <a:prstGeom prst="rect">
            <a:avLst/>
          </a:prstGeom>
        </p:spPr>
        <p:txBody>
          <a:bodyPr/>
          <a:lstStyle/>
          <a:p>
            <a:fld id="{BADB7B23-4BC0-4FCE-904C-84E70E67ADA1}" type="slidenum">
              <a:rPr lang="zh-CN" altLang="en-US" smtClean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</a:fld>
            <a:endParaRPr lang="zh-CN" altLang="en-US">
              <a:solidFill>
                <a:prstClr val="black"/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90" y="1810219"/>
            <a:ext cx="1968907" cy="138518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 bwMode="auto">
          <a:xfrm>
            <a:off x="7350598" y="3536240"/>
            <a:ext cx="1133311" cy="360799"/>
          </a:xfrm>
          <a:prstGeom prst="roundRect">
            <a:avLst/>
          </a:prstGeom>
          <a:solidFill>
            <a:srgbClr val="00B0F0">
              <a:alpha val="36000"/>
            </a:srgbClr>
          </a:solidFill>
          <a:ln>
            <a:solidFill>
              <a:srgbClr val="00B0F0"/>
            </a:solidFill>
          </a:ln>
          <a:effectLst/>
        </p:spPr>
        <p:txBody>
          <a:bodyPr rot="0" spcFirstLastPara="0" vertOverflow="overflow" horzOverflow="overflow" vert="horz" wrap="square" lIns="91404" tIns="45703" rIns="91404" bIns="45703" numCol="1" spcCol="0" rtlCol="0" fromWordArt="0" anchor="t" anchorCtr="0" forceAA="0" compatLnSpc="1">
            <a:noAutofit/>
          </a:bodyPr>
          <a:lstStyle/>
          <a:p>
            <a:pPr algn="ctr">
              <a:buClr>
                <a:srgbClr val="CC9900"/>
              </a:buClr>
            </a:pP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Model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05" y="4380820"/>
            <a:ext cx="1302501" cy="81199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 bwMode="auto">
          <a:xfrm>
            <a:off x="7349400" y="5632971"/>
            <a:ext cx="1133311" cy="361635"/>
          </a:xfrm>
          <a:prstGeom prst="roundRect">
            <a:avLst/>
          </a:prstGeom>
          <a:solidFill>
            <a:srgbClr val="00B0F0">
              <a:alpha val="36000"/>
            </a:srgbClr>
          </a:solidFill>
          <a:ln>
            <a:solidFill>
              <a:srgbClr val="00B0F0"/>
            </a:solidFill>
          </a:ln>
          <a:effectLst/>
        </p:spPr>
        <p:txBody>
          <a:bodyPr rot="0" spcFirstLastPara="0" vertOverflow="overflow" horzOverflow="overflow" vert="horz" wrap="square" lIns="91404" tIns="45703" rIns="91404" bIns="45703" numCol="1" spcCol="0" rtlCol="0" fromWordArt="0" anchor="t" anchorCtr="0" forceAA="0" compatLnSpc="1">
            <a:noAutofit/>
          </a:bodyPr>
          <a:lstStyle/>
          <a:p>
            <a:pPr algn="ctr">
              <a:buClr>
                <a:srgbClr val="CC9900"/>
              </a:buClr>
            </a:pP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Model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5293451" y="5632971"/>
            <a:ext cx="1101848" cy="361635"/>
          </a:xfrm>
          <a:prstGeom prst="roundRect">
            <a:avLst/>
          </a:prstGeom>
          <a:solidFill>
            <a:srgbClr val="00B0F0">
              <a:alpha val="22000"/>
            </a:srgbClr>
          </a:solidFill>
          <a:ln>
            <a:solidFill>
              <a:srgbClr val="00B0F0"/>
            </a:solidFill>
          </a:ln>
          <a:effectLst/>
        </p:spPr>
        <p:txBody>
          <a:bodyPr rot="0" spcFirstLastPara="0" vertOverflow="overflow" horzOverflow="overflow" vert="horz" wrap="square" lIns="91404" tIns="45703" rIns="91404" bIns="45703" numCol="1" spcCol="0" rtlCol="0" fromWordArt="0" anchor="t" anchorCtr="0" forceAA="0" compatLnSpc="1">
            <a:noAutofit/>
          </a:bodyPr>
          <a:lstStyle/>
          <a:p>
            <a:pPr>
              <a:buClr>
                <a:srgbClr val="CC9900"/>
              </a:buClr>
            </a:pPr>
            <a:r>
              <a:rPr lang="en-US" altLang="zh-CN" sz="140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Checkpoint</a:t>
            </a:r>
            <a:endParaRPr lang="zh-CN" altLang="en-US"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67327" y="1503831"/>
            <a:ext cx="800001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Dataset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96188" y="1513624"/>
            <a:ext cx="940289" cy="3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Network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cxnSp>
        <p:nvCxnSpPr>
          <p:cNvPr id="28" name="直接箭头连接符 27"/>
          <p:cNvCxnSpPr>
            <a:stCxn id="42" idx="2"/>
            <a:endCxn id="15" idx="0"/>
          </p:cNvCxnSpPr>
          <p:nvPr/>
        </p:nvCxnSpPr>
        <p:spPr bwMode="auto">
          <a:xfrm>
            <a:off x="6732810" y="3215073"/>
            <a:ext cx="1184444" cy="321167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3" idx="2"/>
            <a:endCxn id="15" idx="0"/>
          </p:cNvCxnSpPr>
          <p:nvPr/>
        </p:nvCxnSpPr>
        <p:spPr bwMode="auto">
          <a:xfrm flipH="1">
            <a:off x="7917253" y="3195405"/>
            <a:ext cx="1275990" cy="340836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 rot="20706797">
            <a:off x="8595134" y="3284326"/>
            <a:ext cx="579311" cy="3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Cell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cxnSp>
        <p:nvCxnSpPr>
          <p:cNvPr id="31" name="直接箭头连接符 30"/>
          <p:cNvCxnSpPr>
            <a:stCxn id="15" idx="2"/>
            <a:endCxn id="17" idx="0"/>
          </p:cNvCxnSpPr>
          <p:nvPr/>
        </p:nvCxnSpPr>
        <p:spPr bwMode="auto">
          <a:xfrm flipH="1">
            <a:off x="7916055" y="3897039"/>
            <a:ext cx="1199" cy="483781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9" idx="0"/>
            <a:endCxn id="17" idx="2"/>
          </p:cNvCxnSpPr>
          <p:nvPr/>
        </p:nvCxnSpPr>
        <p:spPr bwMode="auto">
          <a:xfrm flipV="1">
            <a:off x="7916055" y="5192817"/>
            <a:ext cx="0" cy="440154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331016" y="3984495"/>
            <a:ext cx="536291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train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46700" y="5277900"/>
            <a:ext cx="1101398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predict/</a:t>
            </a:r>
            <a:r>
              <a:rPr lang="en-US" altLang="zh-CN" sz="1400" dirty="0" err="1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eval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cxnSp>
        <p:nvCxnSpPr>
          <p:cNvPr id="35" name="肘形连接符 34"/>
          <p:cNvCxnSpPr>
            <a:stCxn id="15" idx="1"/>
            <a:endCxn id="21" idx="0"/>
          </p:cNvCxnSpPr>
          <p:nvPr/>
        </p:nvCxnSpPr>
        <p:spPr bwMode="auto">
          <a:xfrm rot="10800000" flipV="1">
            <a:off x="5844377" y="3716640"/>
            <a:ext cx="1506223" cy="1916331"/>
          </a:xfrm>
          <a:prstGeom prst="bentConnector2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1" idx="3"/>
            <a:endCxn id="19" idx="1"/>
          </p:cNvCxnSpPr>
          <p:nvPr/>
        </p:nvCxnSpPr>
        <p:spPr bwMode="auto">
          <a:xfrm>
            <a:off x="6395300" y="5813788"/>
            <a:ext cx="954100" cy="0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395300" y="5831412"/>
            <a:ext cx="1049259" cy="52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Times New Roman" panose="02020603050405020304" pitchFamily="18" charset="0"/>
                <a:sym typeface="Huawei Sans" panose="020C0503030203020204" pitchFamily="34" charset="0"/>
              </a:rPr>
              <a:t>load model</a:t>
            </a:r>
            <a:endParaRPr lang="zh-CN" altLang="en-US" sz="1400" dirty="0">
              <a:solidFill>
                <a:srgbClr val="FF0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Times New Roman" panose="02020603050405020304" pitchFamily="18" charset="0"/>
              <a:sym typeface="Huawei Sans" panose="020C0503030203020204" pitchFamily="34" charset="0"/>
            </a:endParaRPr>
          </a:p>
        </p:txBody>
      </p:sp>
      <p:cxnSp>
        <p:nvCxnSpPr>
          <p:cNvPr id="70" name="直接箭头连接符 69"/>
          <p:cNvCxnSpPr>
            <a:stCxn id="19" idx="3"/>
            <a:endCxn id="1026" idx="1"/>
          </p:cNvCxnSpPr>
          <p:nvPr/>
        </p:nvCxnSpPr>
        <p:spPr bwMode="auto">
          <a:xfrm flipV="1">
            <a:off x="8482711" y="5513914"/>
            <a:ext cx="783622" cy="299875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4" descr="https://gitee.com/mindspore/course/raw/master/lenet5/images/mn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59" y="1821280"/>
            <a:ext cx="1514697" cy="12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ee.com/mindspore/course/raw/master/checkpoint/images/predi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33" y="4825577"/>
            <a:ext cx="1809971" cy="13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gitee.com/mindspore/course/raw/master/lenet5/images/mn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85" y="1904600"/>
            <a:ext cx="1514697" cy="12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gitee.com/mindspore/course/raw/master/lenet5/images/mn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61" y="2008124"/>
            <a:ext cx="1514697" cy="12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THENA.CUSTOMXMLID" val="{BDF9C5B9-0453-43B6-8E7D-9E55187D5E0F}"/>
  <p:tag name="ATHENA.CUSTOMXMLCONTENT" val="&lt;?xml version=&quot;1.0&quot;?&gt;&lt;athena xmlns=&quot;http://schemas.microsoft.com/edu/athena&quot; version=&quot;0.1.3885.0&quot;&gt;&lt;timings duration=&quot;30069&quot;&gt;&lt;event time=&quot;2610&quot; type=&quot;OnNext&quot; clickIndex=&quot;1&quot; wacClickIndex=&quot;1&quot;/&gt;&lt;event time=&quot;4345&quot; type=&quot;OnNext&quot; clickIndex=&quot;2&quot; wacClickIndex=&quot;2&quot;/&gt;&lt;event time=&quot;6548&quot; type=&quot;OnNext&quot; clickIndex=&quot;3&quot; wacClickIndex=&quot;3&quot;/&gt;&lt;event time=&quot;8855&quot; type=&quot;OnNext&quot; clickIndex=&quot;4&quot; wacClickIndex=&quot;4&quot;/&gt;&lt;event time=&quot;11376&quot; type=&quot;OnNext&quot; clickIndex=&quot;5&quot; wacClickIndex=&quot;5&quot;/&gt;&lt;event time=&quot;14000&quot; type=&quot;OnNext&quot; clickIndex=&quot;6&quot; wacClickIndex=&quot;6&quot;/&gt;&lt;/timings&gt;&lt;/athena&gt;"/>
</p:tagLst>
</file>

<file path=ppt/tags/tag2.xml><?xml version="1.0" encoding="utf-8"?>
<p:tagLst xmlns:p="http://schemas.openxmlformats.org/presentationml/2006/main">
  <p:tag name="ATHENA.CUSTOMXMLID" val="{E383A233-7502-4F52-AECD-77999D5A5669}"/>
  <p:tag name="ATHENA.CUSTOMXMLCONTENT" val="&lt;?xml version=&quot;1.0&quot;?&gt;&lt;athena xmlns=&quot;http://schemas.microsoft.com/edu/athena&quot; version=&quot;0.1.3885.0&quot;&gt;&lt;timings duration=&quot;13159&quot;/&gt;&lt;/athena&gt;"/>
</p:tagLst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17361</Words>
  <Application>WPS 演示</Application>
  <PresentationFormat>宽屏</PresentationFormat>
  <Paragraphs>722</Paragraphs>
  <Slides>36</Slides>
  <Notes>37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36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Huawei Sans</vt:lpstr>
      <vt:lpstr>方正兰亭黑简体</vt:lpstr>
      <vt:lpstr>.AppleSystemUIFont</vt:lpstr>
      <vt:lpstr>Segoe Print</vt:lpstr>
      <vt:lpstr>Times New Roman</vt:lpstr>
      <vt:lpstr>Helvetica</vt:lpstr>
      <vt:lpstr>Arial Unicode MS</vt:lpstr>
      <vt:lpstr>Courier New</vt:lpstr>
      <vt:lpstr>等线</vt:lpstr>
      <vt:lpstr>Calibri</vt:lpstr>
      <vt:lpstr>Cambria Math</vt:lpstr>
      <vt:lpstr>Calibri Light</vt:lpstr>
      <vt:lpstr>1_标题页模板</vt:lpstr>
      <vt:lpstr>2_功能页模板</vt:lpstr>
      <vt:lpstr>4_感谢页模板</vt:lpstr>
      <vt:lpstr>章节页</vt:lpstr>
      <vt:lpstr>1_章节页</vt:lpstr>
      <vt:lpstr>2_章节页</vt:lpstr>
      <vt:lpstr>3_章节页</vt:lpstr>
      <vt:lpstr>4_章节页</vt:lpstr>
      <vt:lpstr>5_章节页</vt:lpstr>
      <vt:lpstr>6_章节页</vt:lpstr>
      <vt:lpstr>MindSpore开发实践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zshxie</cp:lastModifiedBy>
  <cp:revision>152</cp:revision>
  <cp:lastPrinted>2020-07-31T09:33:00Z</cp:lastPrinted>
  <dcterms:created xsi:type="dcterms:W3CDTF">2018-11-29T10:16:00Z</dcterms:created>
  <dcterms:modified xsi:type="dcterms:W3CDTF">2021-07-11T16:13:49Z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(3)avcEJDa3nL4KOx2cXOXGtiHdgRMPcJS4AJ26NsfcylO6pSK5AL8nzLna6quSUu3FmELMuXfq
QXxed0iEUYz3wMiOj08GSNTEiIuxNco1WktL/W49UEqYlJLOcq51imWTzHUwnwmTqBCzk9Rp
sKsjib8C6xevGBNKgeeoBpqAuGlCRFPBsRygHMoApuKT2rc4E4m/GlxWpfqF2YD+Yyv3ckSv
dMDt+yGvVezPEsxrtH</vt:lpwstr>
  </property>
  <property fmtid="{D5CDD505-2E9C-101B-9397-08002B2CF9AE}" pid="3" name="_2015_ms_pID_7253431">
    <vt:lpwstr>3VoYvfHYnI6DVs2ZsAhuVxu6uErWnyzaISoZ5JTwaO8JwP3tWDH4ip
9hr3YJJxkog6jhchKCgQ3Lk/qRc3UbPUOBwX/XI2l4cH6+SG6TCH3pt8qpk04UB1DbIaabJQ
lbuRayns8c5XR3N6aBBvHJVpbaeG2gg2qXr4MbI1OlqJ7cO1l4bq87uocK3ZkWr7GqiOvwIT
1thL3ldgRwFyaIQzoqXK4LmR4k3mkbKlpBTh</vt:lpwstr>
  </property>
  <property fmtid="{D5CDD505-2E9C-101B-9397-08002B2CF9AE}" pid="4" name="_2015_ms_pID_7253432">
    <vt:lpwstr>qQ==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1575248629</vt:lpwstr>
  </property>
  <property fmtid="{D5CDD505-2E9C-101B-9397-08002B2CF9AE}" pid="9" name="ContentTypeId">
    <vt:lpwstr>0x010100CC226774B8D87F4D92D9D1F6859ED44E</vt:lpwstr>
  </property>
  <property fmtid="{D5CDD505-2E9C-101B-9397-08002B2CF9AE}" pid="10" name="KSOSaveFontToCloudKey">
    <vt:lpwstr>363544435_stopsync</vt:lpwstr>
  </property>
  <property fmtid="{D5CDD505-2E9C-101B-9397-08002B2CF9AE}" pid="11" name="ICV">
    <vt:lpwstr>02D089884558415AA897758F4D3A3E79</vt:lpwstr>
  </property>
  <property fmtid="{D5CDD505-2E9C-101B-9397-08002B2CF9AE}" pid="12" name="KSOProductBuildVer">
    <vt:lpwstr>2052-11.1.0.10578</vt:lpwstr>
  </property>
</Properties>
</file>